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55" r:id="rId3"/>
    <p:sldId id="257" r:id="rId4"/>
    <p:sldId id="317" r:id="rId5"/>
    <p:sldId id="318" r:id="rId6"/>
    <p:sldId id="319" r:id="rId7"/>
    <p:sldId id="320" r:id="rId8"/>
    <p:sldId id="326" r:id="rId9"/>
    <p:sldId id="328" r:id="rId10"/>
    <p:sldId id="339" r:id="rId11"/>
    <p:sldId id="269" r:id="rId12"/>
    <p:sldId id="324" r:id="rId13"/>
    <p:sldId id="348" r:id="rId14"/>
    <p:sldId id="349" r:id="rId15"/>
    <p:sldId id="350" r:id="rId16"/>
    <p:sldId id="352" r:id="rId17"/>
    <p:sldId id="354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F83C"/>
    <a:srgbClr val="FFFF66"/>
    <a:srgbClr val="FC73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8" autoAdjust="0"/>
    <p:restoredTop sz="80667" autoAdjust="0"/>
  </p:normalViewPr>
  <p:slideViewPr>
    <p:cSldViewPr>
      <p:cViewPr varScale="1">
        <p:scale>
          <a:sx n="40" d="100"/>
          <a:sy n="40" d="100"/>
        </p:scale>
        <p:origin x="-186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6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nathan\Desktop\Jonathan's%20Files\Chapter%202\Revions_Draft1\Figures\Figure2_Benthic_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nathan\Desktop\Jonathan's%20Files\Chapter%202\Revions_Draft1\Figures\Figure2_Benthic_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nathan\Desktop\Jonathan's%20Files\Chapter%202\Revions_Draft1\Figures\Figure2_Benthic_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nathan%20Ruppert\Desktop\Chapter%204\SHARK_DATA\BRUVS_ALL_OMITmerlag_cartier_GRAPH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nathan\Desktop\Jonathan's%20Files\Chapter%202\NATURE%20Manuscript\SpeciesRespons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nathan\Desktop\Jonathan's%20Files\Chapter%202\NATURE%20Manuscript\SpeciesRespons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nathan\Desktop\Jonathan's%20Files\Chapter%202\NATURE%20Manuscript\SpeciesRespons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nathan\Desktop\Jonathan's%20Files\Chapter%202\NATURE%20Manuscript\SpeciesRespons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nathan\Desktop\Jonathan's%20Files\Chapter%202\NATURE%20Manuscript\SpeciesRespons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676496501206241"/>
          <c:y val="2.2405083244032072E-2"/>
          <c:w val="0.83186866031025553"/>
          <c:h val="0.91204794810484291"/>
        </c:manualLayout>
      </c:layout>
      <c:scatterChart>
        <c:scatterStyle val="lineMarker"/>
        <c:varyColors val="0"/>
        <c:ser>
          <c:idx val="0"/>
          <c:order val="0"/>
          <c:tx>
            <c:v>South Scott</c:v>
          </c:tx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Graph_data!$N$23:$N$32</c:f>
                <c:numCache>
                  <c:formatCode>General</c:formatCode>
                  <c:ptCount val="10"/>
                  <c:pt idx="0">
                    <c:v>8.0608481176084048</c:v>
                  </c:pt>
                  <c:pt idx="1">
                    <c:v>5.7862528179850274</c:v>
                  </c:pt>
                  <c:pt idx="2">
                    <c:v>6.8137121737090487</c:v>
                  </c:pt>
                  <c:pt idx="3">
                    <c:v>7.1853466548336424</c:v>
                  </c:pt>
                  <c:pt idx="4">
                    <c:v>0.64386509684183002</c:v>
                  </c:pt>
                  <c:pt idx="5">
                    <c:v>3.4359785895810977</c:v>
                  </c:pt>
                  <c:pt idx="6">
                    <c:v>1.4779126182894056</c:v>
                  </c:pt>
                  <c:pt idx="7">
                    <c:v>3.8841320244857021</c:v>
                  </c:pt>
                  <c:pt idx="8">
                    <c:v>1.2452941901772665</c:v>
                  </c:pt>
                  <c:pt idx="9">
                    <c:v>1.1315857340761721</c:v>
                  </c:pt>
                </c:numCache>
              </c:numRef>
            </c:plus>
            <c:minus>
              <c:numRef>
                <c:f>Graph_data!$N$23:$N$32</c:f>
                <c:numCache>
                  <c:formatCode>General</c:formatCode>
                  <c:ptCount val="10"/>
                  <c:pt idx="0">
                    <c:v>8.0608481176084048</c:v>
                  </c:pt>
                  <c:pt idx="1">
                    <c:v>5.7862528179850274</c:v>
                  </c:pt>
                  <c:pt idx="2">
                    <c:v>6.8137121737090487</c:v>
                  </c:pt>
                  <c:pt idx="3">
                    <c:v>7.1853466548336424</c:v>
                  </c:pt>
                  <c:pt idx="4">
                    <c:v>0.64386509684183002</c:v>
                  </c:pt>
                  <c:pt idx="5">
                    <c:v>3.4359785895810977</c:v>
                  </c:pt>
                  <c:pt idx="6">
                    <c:v>1.4779126182894056</c:v>
                  </c:pt>
                  <c:pt idx="7">
                    <c:v>3.8841320244857021</c:v>
                  </c:pt>
                  <c:pt idx="8">
                    <c:v>1.2452941901772665</c:v>
                  </c:pt>
                  <c:pt idx="9">
                    <c:v>1.1315857340761721</c:v>
                  </c:pt>
                </c:numCache>
              </c:numRef>
            </c:minus>
          </c:errBars>
          <c:xVal>
            <c:numRef>
              <c:f>Graph_data!$H$23:$H$32</c:f>
              <c:numCache>
                <c:formatCode>General</c:formatCode>
                <c:ptCount val="10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2001</c:v>
                </c:pt>
                <c:pt idx="7">
                  <c:v>2003</c:v>
                </c:pt>
                <c:pt idx="8">
                  <c:v>2004</c:v>
                </c:pt>
                <c:pt idx="9">
                  <c:v>2008</c:v>
                </c:pt>
              </c:numCache>
            </c:numRef>
          </c:xVal>
          <c:yVal>
            <c:numRef>
              <c:f>Graph_data!$I$23:$I$32</c:f>
              <c:numCache>
                <c:formatCode>General</c:formatCode>
                <c:ptCount val="10"/>
                <c:pt idx="0">
                  <c:v>57.917666074938303</c:v>
                </c:pt>
                <c:pt idx="1">
                  <c:v>57.369233142052813</c:v>
                </c:pt>
                <c:pt idx="2">
                  <c:v>63.86485802931135</c:v>
                </c:pt>
                <c:pt idx="3">
                  <c:v>65.8</c:v>
                </c:pt>
                <c:pt idx="4">
                  <c:v>6.1658299866131188</c:v>
                </c:pt>
                <c:pt idx="5">
                  <c:v>6.4796747967479824</c:v>
                </c:pt>
                <c:pt idx="6">
                  <c:v>8.3186991869918483</c:v>
                </c:pt>
                <c:pt idx="7">
                  <c:v>11.81512472654847</c:v>
                </c:pt>
                <c:pt idx="8">
                  <c:v>8.1719512195121915</c:v>
                </c:pt>
                <c:pt idx="9">
                  <c:v>33.5</c:v>
                </c:pt>
              </c:numCache>
            </c:numRef>
          </c:yVal>
          <c:smooth val="0"/>
        </c:ser>
        <c:ser>
          <c:idx val="1"/>
          <c:order val="1"/>
          <c:tx>
            <c:v>North Scott</c:v>
          </c:tx>
          <c:errBars>
            <c:errDir val="y"/>
            <c:errBarType val="both"/>
            <c:errValType val="cust"/>
            <c:noEndCap val="0"/>
            <c:plus>
              <c:numRef>
                <c:f>Graph_data!$N$33:$N$41</c:f>
                <c:numCache>
                  <c:formatCode>General</c:formatCode>
                  <c:ptCount val="9"/>
                  <c:pt idx="0">
                    <c:v>9.6493619994300719</c:v>
                  </c:pt>
                  <c:pt idx="1">
                    <c:v>6.4599343104151385</c:v>
                  </c:pt>
                  <c:pt idx="2">
                    <c:v>4.9703972179939324</c:v>
                  </c:pt>
                  <c:pt idx="3">
                    <c:v>8.8309615754836397</c:v>
                  </c:pt>
                  <c:pt idx="4">
                    <c:v>2.3259507811705915</c:v>
                  </c:pt>
                  <c:pt idx="5">
                    <c:v>3.2379339680086612</c:v>
                  </c:pt>
                  <c:pt idx="6">
                    <c:v>4.8420763799190345</c:v>
                  </c:pt>
                  <c:pt idx="7">
                    <c:v>0.50672239600303515</c:v>
                  </c:pt>
                  <c:pt idx="8">
                    <c:v>4.4597498610600423</c:v>
                  </c:pt>
                </c:numCache>
              </c:numRef>
            </c:plus>
            <c:minus>
              <c:numRef>
                <c:f>Graph_data!$N$33:$N$41</c:f>
                <c:numCache>
                  <c:formatCode>General</c:formatCode>
                  <c:ptCount val="9"/>
                  <c:pt idx="0">
                    <c:v>9.6493619994300719</c:v>
                  </c:pt>
                  <c:pt idx="1">
                    <c:v>6.4599343104151385</c:v>
                  </c:pt>
                  <c:pt idx="2">
                    <c:v>4.9703972179939324</c:v>
                  </c:pt>
                  <c:pt idx="3">
                    <c:v>8.8309615754836397</c:v>
                  </c:pt>
                  <c:pt idx="4">
                    <c:v>2.3259507811705915</c:v>
                  </c:pt>
                  <c:pt idx="5">
                    <c:v>3.2379339680086612</c:v>
                  </c:pt>
                  <c:pt idx="6">
                    <c:v>4.8420763799190345</c:v>
                  </c:pt>
                  <c:pt idx="7">
                    <c:v>0.50672239600303515</c:v>
                  </c:pt>
                  <c:pt idx="8">
                    <c:v>4.4597498610600423</c:v>
                  </c:pt>
                </c:numCache>
              </c:numRef>
            </c:minus>
          </c:errBars>
          <c:xVal>
            <c:numRef>
              <c:f>Graph_data!$H$33:$H$41</c:f>
              <c:numCache>
                <c:formatCode>General</c:formatCode>
                <c:ptCount val="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2001</c:v>
                </c:pt>
                <c:pt idx="6">
                  <c:v>2003</c:v>
                </c:pt>
                <c:pt idx="7">
                  <c:v>2004</c:v>
                </c:pt>
                <c:pt idx="8">
                  <c:v>2008</c:v>
                </c:pt>
              </c:numCache>
            </c:numRef>
          </c:xVal>
          <c:yVal>
            <c:numRef>
              <c:f>Graph_data!$I$33:$I$41</c:f>
              <c:numCache>
                <c:formatCode>General</c:formatCode>
                <c:ptCount val="9"/>
                <c:pt idx="0">
                  <c:v>48.469835017203444</c:v>
                </c:pt>
                <c:pt idx="1">
                  <c:v>49.588099274433695</c:v>
                </c:pt>
                <c:pt idx="2">
                  <c:v>57.333333333333336</c:v>
                </c:pt>
                <c:pt idx="3">
                  <c:v>60.233333333333363</c:v>
                </c:pt>
                <c:pt idx="4">
                  <c:v>7.6327978580990345</c:v>
                </c:pt>
                <c:pt idx="5">
                  <c:v>9.4594679927381797</c:v>
                </c:pt>
                <c:pt idx="6">
                  <c:v>13.8</c:v>
                </c:pt>
                <c:pt idx="7">
                  <c:v>12.046341463414516</c:v>
                </c:pt>
                <c:pt idx="8">
                  <c:v>33.796491228070494</c:v>
                </c:pt>
              </c:numCache>
            </c:numRef>
          </c:yVal>
          <c:smooth val="0"/>
        </c:ser>
        <c:ser>
          <c:idx val="2"/>
          <c:order val="2"/>
          <c:tx>
            <c:v>Seringapatam</c:v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Graph_data!$N$42:$N$48</c:f>
                <c:numCache>
                  <c:formatCode>General</c:formatCode>
                  <c:ptCount val="7"/>
                  <c:pt idx="0">
                    <c:v>2.4461776856522186</c:v>
                  </c:pt>
                  <c:pt idx="1">
                    <c:v>2.4312847024692736</c:v>
                  </c:pt>
                  <c:pt idx="2">
                    <c:v>6.1989975584709995</c:v>
                  </c:pt>
                  <c:pt idx="3">
                    <c:v>5.8450644998448524</c:v>
                  </c:pt>
                  <c:pt idx="4">
                    <c:v>2.7310722364452578</c:v>
                  </c:pt>
                  <c:pt idx="5">
                    <c:v>8.3465783341632864</c:v>
                  </c:pt>
                  <c:pt idx="6">
                    <c:v>11.16275504856447</c:v>
                  </c:pt>
                </c:numCache>
              </c:numRef>
            </c:plus>
            <c:minus>
              <c:numRef>
                <c:f>Graph_data!$N$42:$N$48</c:f>
                <c:numCache>
                  <c:formatCode>General</c:formatCode>
                  <c:ptCount val="7"/>
                  <c:pt idx="0">
                    <c:v>2.4461776856522186</c:v>
                  </c:pt>
                  <c:pt idx="1">
                    <c:v>2.4312847024692736</c:v>
                  </c:pt>
                  <c:pt idx="2">
                    <c:v>6.1989975584709995</c:v>
                  </c:pt>
                  <c:pt idx="3">
                    <c:v>5.8450644998448524</c:v>
                  </c:pt>
                  <c:pt idx="4">
                    <c:v>2.7310722364452578</c:v>
                  </c:pt>
                  <c:pt idx="5">
                    <c:v>8.3465783341632864</c:v>
                  </c:pt>
                  <c:pt idx="6">
                    <c:v>11.16275504856447</c:v>
                  </c:pt>
                </c:numCache>
              </c:numRef>
            </c:minus>
          </c:errBars>
          <c:xVal>
            <c:numRef>
              <c:f>Graph_data!$H$42:$H$48</c:f>
              <c:numCache>
                <c:formatCode>General</c:formatCode>
                <c:ptCount val="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2004</c:v>
                </c:pt>
                <c:pt idx="6">
                  <c:v>2008</c:v>
                </c:pt>
              </c:numCache>
            </c:numRef>
          </c:xVal>
          <c:yVal>
            <c:numRef>
              <c:f>Graph_data!$I$42:$I$48</c:f>
              <c:numCache>
                <c:formatCode>General</c:formatCode>
                <c:ptCount val="7"/>
                <c:pt idx="0">
                  <c:v>49.176105792262454</c:v>
                </c:pt>
                <c:pt idx="1">
                  <c:v>54.941062906204245</c:v>
                </c:pt>
                <c:pt idx="2">
                  <c:v>56.930107526881763</c:v>
                </c:pt>
                <c:pt idx="3">
                  <c:v>62.197826813774647</c:v>
                </c:pt>
                <c:pt idx="4">
                  <c:v>9.2664658634538153</c:v>
                </c:pt>
                <c:pt idx="5">
                  <c:v>29.234146341463219</c:v>
                </c:pt>
                <c:pt idx="6">
                  <c:v>48.835040160642059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4045824"/>
        <c:axId val="156492928"/>
      </c:scatterChart>
      <c:valAx>
        <c:axId val="154045824"/>
        <c:scaling>
          <c:orientation val="minMax"/>
          <c:max val="2008"/>
          <c:min val="1994"/>
        </c:scaling>
        <c:delete val="0"/>
        <c:axPos val="b"/>
        <c:numFmt formatCode="General" sourceLinked="1"/>
        <c:majorTickMark val="out"/>
        <c:minorTickMark val="none"/>
        <c:tickLblPos val="nextTo"/>
        <c:crossAx val="156492928"/>
        <c:crosses val="autoZero"/>
        <c:crossBetween val="midCat"/>
      </c:valAx>
      <c:valAx>
        <c:axId val="1564929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r>
                  <a:rPr lang="en-CA" dirty="0" smtClean="0">
                    <a:latin typeface="Arial" pitchFamily="34" charset="0"/>
                    <a:cs typeface="Arial" pitchFamily="34" charset="0"/>
                  </a:rPr>
                  <a:t>Coral </a:t>
                </a:r>
                <a:r>
                  <a:rPr lang="en-CA" dirty="0">
                    <a:latin typeface="Arial" pitchFamily="34" charset="0"/>
                    <a:cs typeface="Arial" pitchFamily="34" charset="0"/>
                  </a:rPr>
                  <a:t>Cover </a:t>
                </a:r>
                <a:r>
                  <a:rPr lang="en-CA" dirty="0" smtClean="0">
                    <a:latin typeface="Arial" pitchFamily="34" charset="0"/>
                    <a:cs typeface="Arial" pitchFamily="34" charset="0"/>
                  </a:rPr>
                  <a:t>(Mean ±  95%CI)</a:t>
                </a:r>
                <a:endParaRPr lang="en-CA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54045824"/>
        <c:crosses val="autoZero"/>
        <c:crossBetween val="midCat"/>
        <c:majorUnit val="20"/>
      </c:valAx>
    </c:plotArea>
    <c:legend>
      <c:legendPos val="r"/>
      <c:layout>
        <c:manualLayout>
          <c:xMode val="edge"/>
          <c:yMode val="edge"/>
          <c:x val="0.72441717522568028"/>
          <c:y val="1.2984751223678277E-2"/>
          <c:w val="0.2683580578350378"/>
          <c:h val="0.20834589066475631"/>
        </c:manualLayout>
      </c:layout>
      <c:overlay val="0"/>
    </c:legend>
    <c:plotVisOnly val="0"/>
    <c:dispBlanksAs val="span"/>
    <c:showDLblsOverMax val="0"/>
  </c:chart>
  <c:spPr>
    <a:ln>
      <a:noFill/>
    </a:ln>
  </c:spPr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62925442702894"/>
          <c:y val="2.3204196933010478E-2"/>
          <c:w val="0.79359717011421449"/>
          <c:h val="0.90508403852729824"/>
        </c:manualLayout>
      </c:layout>
      <c:scatterChart>
        <c:scatterStyle val="lineMarker"/>
        <c:varyColors val="0"/>
        <c:ser>
          <c:idx val="0"/>
          <c:order val="0"/>
          <c:tx>
            <c:v>Mermaid</c:v>
          </c:tx>
          <c:spPr>
            <a:ln>
              <a:solidFill>
                <a:schemeClr val="bg1">
                  <a:lumMod val="75000"/>
                </a:schemeClr>
              </a:solidFill>
            </a:ln>
          </c:spPr>
          <c:marker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Graph_data!$N$2:$N$9</c:f>
                <c:numCache>
                  <c:formatCode>General</c:formatCode>
                  <c:ptCount val="8"/>
                  <c:pt idx="0">
                    <c:v>2.3211599184974152</c:v>
                  </c:pt>
                  <c:pt idx="1">
                    <c:v>3.8579576467110042</c:v>
                  </c:pt>
                  <c:pt idx="2">
                    <c:v>3.3355853046641104</c:v>
                  </c:pt>
                  <c:pt idx="3">
                    <c:v>5.2619750590483845</c:v>
                  </c:pt>
                  <c:pt idx="4">
                    <c:v>3.3602027869638467</c:v>
                  </c:pt>
                  <c:pt idx="5">
                    <c:v>3.5387666794357107</c:v>
                  </c:pt>
                  <c:pt idx="6">
                    <c:v>6.8504094216768916</c:v>
                  </c:pt>
                  <c:pt idx="7">
                    <c:v>3.2810130875621812</c:v>
                  </c:pt>
                </c:numCache>
              </c:numRef>
            </c:plus>
            <c:minus>
              <c:numRef>
                <c:f>Graph_data!$N$2:$N$9</c:f>
                <c:numCache>
                  <c:formatCode>General</c:formatCode>
                  <c:ptCount val="8"/>
                  <c:pt idx="0">
                    <c:v>2.3211599184974152</c:v>
                  </c:pt>
                  <c:pt idx="1">
                    <c:v>3.8579576467110042</c:v>
                  </c:pt>
                  <c:pt idx="2">
                    <c:v>3.3355853046641104</c:v>
                  </c:pt>
                  <c:pt idx="3">
                    <c:v>5.2619750590483845</c:v>
                  </c:pt>
                  <c:pt idx="4">
                    <c:v>3.3602027869638467</c:v>
                  </c:pt>
                  <c:pt idx="5">
                    <c:v>3.5387666794357107</c:v>
                  </c:pt>
                  <c:pt idx="6">
                    <c:v>6.8504094216768916</c:v>
                  </c:pt>
                  <c:pt idx="7">
                    <c:v>3.2810130875621812</c:v>
                  </c:pt>
                </c:numCache>
              </c:numRef>
            </c:minus>
          </c:errBars>
          <c:xVal>
            <c:numRef>
              <c:f>Graph_data!$H$2:$H$9</c:f>
              <c:numCache>
                <c:formatCode>General</c:formatCode>
                <c:ptCount val="8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2001</c:v>
                </c:pt>
                <c:pt idx="6">
                  <c:v>2004</c:v>
                </c:pt>
                <c:pt idx="7">
                  <c:v>2008</c:v>
                </c:pt>
              </c:numCache>
            </c:numRef>
          </c:xVal>
          <c:yVal>
            <c:numRef>
              <c:f>Graph_data!$I$2:$I$9</c:f>
              <c:numCache>
                <c:formatCode>General</c:formatCode>
                <c:ptCount val="8"/>
                <c:pt idx="0">
                  <c:v>42.144034143335496</c:v>
                </c:pt>
                <c:pt idx="1">
                  <c:v>44.178483854115655</c:v>
                </c:pt>
                <c:pt idx="2">
                  <c:v>32.396723503844854</c:v>
                </c:pt>
                <c:pt idx="3">
                  <c:v>46.666666666666188</c:v>
                </c:pt>
                <c:pt idx="4">
                  <c:v>42.187224599657021</c:v>
                </c:pt>
                <c:pt idx="5">
                  <c:v>33.64765337283486</c:v>
                </c:pt>
                <c:pt idx="6">
                  <c:v>33.737746207911393</c:v>
                </c:pt>
                <c:pt idx="7">
                  <c:v>31.852774959166162</c:v>
                </c:pt>
              </c:numCache>
            </c:numRef>
          </c:yVal>
          <c:smooth val="0"/>
        </c:ser>
        <c:ser>
          <c:idx val="1"/>
          <c:order val="1"/>
          <c:tx>
            <c:v>Clerke</c:v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Graph_data!$N$10:$N$16</c:f>
                <c:numCache>
                  <c:formatCode>General</c:formatCode>
                  <c:ptCount val="7"/>
                  <c:pt idx="0">
                    <c:v>10.150576436358406</c:v>
                  </c:pt>
                  <c:pt idx="1">
                    <c:v>9.0315980940037495</c:v>
                  </c:pt>
                  <c:pt idx="2">
                    <c:v>7.8939403752812876</c:v>
                  </c:pt>
                  <c:pt idx="3">
                    <c:v>3.5174062042883807</c:v>
                  </c:pt>
                  <c:pt idx="4">
                    <c:v>2.2899441802869602</c:v>
                  </c:pt>
                  <c:pt idx="5">
                    <c:v>2.7296266276523831</c:v>
                  </c:pt>
                  <c:pt idx="6">
                    <c:v>8.0612693980758632</c:v>
                  </c:pt>
                </c:numCache>
              </c:numRef>
            </c:plus>
            <c:minus>
              <c:numRef>
                <c:f>Graph_data!$N$10:$N$16</c:f>
                <c:numCache>
                  <c:formatCode>General</c:formatCode>
                  <c:ptCount val="7"/>
                  <c:pt idx="0">
                    <c:v>10.150576436358406</c:v>
                  </c:pt>
                  <c:pt idx="1">
                    <c:v>9.0315980940037495</c:v>
                  </c:pt>
                  <c:pt idx="2">
                    <c:v>7.8939403752812876</c:v>
                  </c:pt>
                  <c:pt idx="3">
                    <c:v>3.5174062042883807</c:v>
                  </c:pt>
                  <c:pt idx="4">
                    <c:v>2.2899441802869602</c:v>
                  </c:pt>
                  <c:pt idx="5">
                    <c:v>2.7296266276523831</c:v>
                  </c:pt>
                  <c:pt idx="6">
                    <c:v>8.0612693980758632</c:v>
                  </c:pt>
                </c:numCache>
              </c:numRef>
            </c:minus>
          </c:errBars>
          <c:xVal>
            <c:numRef>
              <c:f>Graph_data!$H$10:$H$16</c:f>
              <c:numCache>
                <c:formatCode>General</c:formatCode>
                <c:ptCount val="7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2001</c:v>
                </c:pt>
                <c:pt idx="5">
                  <c:v>2004</c:v>
                </c:pt>
                <c:pt idx="6">
                  <c:v>2008</c:v>
                </c:pt>
              </c:numCache>
            </c:numRef>
          </c:xVal>
          <c:yVal>
            <c:numRef>
              <c:f>Graph_data!$I$10:$I$16</c:f>
              <c:numCache>
                <c:formatCode>General</c:formatCode>
                <c:ptCount val="7"/>
                <c:pt idx="0">
                  <c:v>35.714142837804481</c:v>
                </c:pt>
                <c:pt idx="1">
                  <c:v>22.27504989461692</c:v>
                </c:pt>
                <c:pt idx="2">
                  <c:v>22.066834002677329</c:v>
                </c:pt>
                <c:pt idx="3">
                  <c:v>23.475837833544063</c:v>
                </c:pt>
                <c:pt idx="4">
                  <c:v>35.493612078978288</c:v>
                </c:pt>
                <c:pt idx="5">
                  <c:v>51.134220893951614</c:v>
                </c:pt>
                <c:pt idx="6">
                  <c:v>45.863216883011994</c:v>
                </c:pt>
              </c:numCache>
            </c:numRef>
          </c:yVal>
          <c:smooth val="0"/>
        </c:ser>
        <c:ser>
          <c:idx val="2"/>
          <c:order val="2"/>
          <c:tx>
            <c:v>Imperieuse</c:v>
          </c:tx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Graph_data!$N$17:$N$22</c:f>
                <c:numCache>
                  <c:formatCode>General</c:formatCode>
                  <c:ptCount val="6"/>
                  <c:pt idx="0">
                    <c:v>4.4883551760073619</c:v>
                  </c:pt>
                  <c:pt idx="1">
                    <c:v>2.8092817111740782</c:v>
                  </c:pt>
                  <c:pt idx="2">
                    <c:v>3.9653967568674493</c:v>
                  </c:pt>
                  <c:pt idx="3">
                    <c:v>4.2125424058514334</c:v>
                  </c:pt>
                  <c:pt idx="4">
                    <c:v>5.9475740815887388</c:v>
                  </c:pt>
                  <c:pt idx="5">
                    <c:v>3.8879468246732567</c:v>
                  </c:pt>
                </c:numCache>
              </c:numRef>
            </c:plus>
            <c:minus>
              <c:numRef>
                <c:f>Graph_data!$N$17:$N$22</c:f>
                <c:numCache>
                  <c:formatCode>General</c:formatCode>
                  <c:ptCount val="6"/>
                  <c:pt idx="0">
                    <c:v>4.4883551760073619</c:v>
                  </c:pt>
                  <c:pt idx="1">
                    <c:v>2.8092817111740782</c:v>
                  </c:pt>
                  <c:pt idx="2">
                    <c:v>3.9653967568674493</c:v>
                  </c:pt>
                  <c:pt idx="3">
                    <c:v>4.2125424058514334</c:v>
                  </c:pt>
                  <c:pt idx="4">
                    <c:v>5.9475740815887388</c:v>
                  </c:pt>
                  <c:pt idx="5">
                    <c:v>3.8879468246732567</c:v>
                  </c:pt>
                </c:numCache>
              </c:numRef>
            </c:minus>
          </c:errBars>
          <c:xVal>
            <c:numRef>
              <c:f>Graph_data!$H$17:$H$22</c:f>
              <c:numCache>
                <c:formatCode>General</c:formatCode>
                <c:ptCount val="6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2001</c:v>
                </c:pt>
                <c:pt idx="4">
                  <c:v>2004</c:v>
                </c:pt>
                <c:pt idx="5">
                  <c:v>2008</c:v>
                </c:pt>
              </c:numCache>
            </c:numRef>
          </c:xVal>
          <c:yVal>
            <c:numRef>
              <c:f>Graph_data!$I$17:$I$22</c:f>
              <c:numCache>
                <c:formatCode>General</c:formatCode>
                <c:ptCount val="6"/>
                <c:pt idx="0">
                  <c:v>62.263414634146351</c:v>
                </c:pt>
                <c:pt idx="1">
                  <c:v>12.833333333333334</c:v>
                </c:pt>
                <c:pt idx="2">
                  <c:v>12.8</c:v>
                </c:pt>
                <c:pt idx="3">
                  <c:v>28.390243902438989</c:v>
                </c:pt>
                <c:pt idx="4">
                  <c:v>52.330445890333024</c:v>
                </c:pt>
                <c:pt idx="5">
                  <c:v>32.73675966869849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344704"/>
        <c:axId val="160358784"/>
      </c:scatterChart>
      <c:valAx>
        <c:axId val="160344704"/>
        <c:scaling>
          <c:orientation val="minMax"/>
          <c:max val="2008"/>
          <c:min val="1994"/>
        </c:scaling>
        <c:delete val="0"/>
        <c:axPos val="b"/>
        <c:numFmt formatCode="General" sourceLinked="1"/>
        <c:majorTickMark val="out"/>
        <c:minorTickMark val="none"/>
        <c:tickLblPos val="nextTo"/>
        <c:crossAx val="160358784"/>
        <c:crosses val="autoZero"/>
        <c:crossBetween val="midCat"/>
      </c:valAx>
      <c:valAx>
        <c:axId val="160358784"/>
        <c:scaling>
          <c:orientation val="minMax"/>
          <c:max val="8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CA" sz="2000" b="1" i="0" baseline="0" dirty="0" smtClean="0"/>
                  <a:t>Coral Cover (Mean ±  95%CI)</a:t>
                </a:r>
                <a:endParaRPr lang="en-CA" sz="2000" b="1" i="0" baseline="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0344704"/>
        <c:crosses val="autoZero"/>
        <c:crossBetween val="midCat"/>
        <c:majorUnit val="20"/>
        <c:minorUnit val="10"/>
      </c:valAx>
    </c:plotArea>
    <c:legend>
      <c:legendPos val="r"/>
      <c:layout>
        <c:manualLayout>
          <c:xMode val="edge"/>
          <c:yMode val="edge"/>
          <c:x val="0.76177779424279013"/>
          <c:y val="2.6612959877059642E-2"/>
          <c:w val="0.22731515436668834"/>
          <c:h val="0.18524714465419953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72614721791518"/>
          <c:y val="2.2405083244032068E-2"/>
          <c:w val="0.63659468320570489"/>
          <c:h val="0.91204794810484291"/>
        </c:manualLayout>
      </c:layout>
      <c:scatterChart>
        <c:scatterStyle val="lineMarker"/>
        <c:varyColors val="0"/>
        <c:ser>
          <c:idx val="0"/>
          <c:order val="0"/>
          <c:tx>
            <c:v>South Scott</c:v>
          </c:tx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Graph_data!$N$23:$N$32</c:f>
                <c:numCache>
                  <c:formatCode>General</c:formatCode>
                  <c:ptCount val="10"/>
                  <c:pt idx="0">
                    <c:v>8.0608481176084048</c:v>
                  </c:pt>
                  <c:pt idx="1">
                    <c:v>5.7862528179850274</c:v>
                  </c:pt>
                  <c:pt idx="2">
                    <c:v>6.8137121737090487</c:v>
                  </c:pt>
                  <c:pt idx="3">
                    <c:v>7.1853466548336424</c:v>
                  </c:pt>
                  <c:pt idx="4">
                    <c:v>0.64386509684183024</c:v>
                  </c:pt>
                  <c:pt idx="5">
                    <c:v>3.4359785895810977</c:v>
                  </c:pt>
                  <c:pt idx="6">
                    <c:v>1.4779126182894049</c:v>
                  </c:pt>
                  <c:pt idx="7">
                    <c:v>3.8841320244857021</c:v>
                  </c:pt>
                  <c:pt idx="8">
                    <c:v>1.2452941901772656</c:v>
                  </c:pt>
                  <c:pt idx="9">
                    <c:v>1.1315857340761721</c:v>
                  </c:pt>
                </c:numCache>
              </c:numRef>
            </c:plus>
            <c:minus>
              <c:numRef>
                <c:f>Graph_data!$N$23:$N$32</c:f>
                <c:numCache>
                  <c:formatCode>General</c:formatCode>
                  <c:ptCount val="10"/>
                  <c:pt idx="0">
                    <c:v>8.0608481176084048</c:v>
                  </c:pt>
                  <c:pt idx="1">
                    <c:v>5.7862528179850274</c:v>
                  </c:pt>
                  <c:pt idx="2">
                    <c:v>6.8137121737090487</c:v>
                  </c:pt>
                  <c:pt idx="3">
                    <c:v>7.1853466548336424</c:v>
                  </c:pt>
                  <c:pt idx="4">
                    <c:v>0.64386509684183024</c:v>
                  </c:pt>
                  <c:pt idx="5">
                    <c:v>3.4359785895810977</c:v>
                  </c:pt>
                  <c:pt idx="6">
                    <c:v>1.4779126182894049</c:v>
                  </c:pt>
                  <c:pt idx="7">
                    <c:v>3.8841320244857021</c:v>
                  </c:pt>
                  <c:pt idx="8">
                    <c:v>1.2452941901772656</c:v>
                  </c:pt>
                  <c:pt idx="9">
                    <c:v>1.1315857340761721</c:v>
                  </c:pt>
                </c:numCache>
              </c:numRef>
            </c:minus>
          </c:errBars>
          <c:xVal>
            <c:numRef>
              <c:f>Graph_data!$H$23:$H$32</c:f>
              <c:numCache>
                <c:formatCode>General</c:formatCode>
                <c:ptCount val="10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2001</c:v>
                </c:pt>
                <c:pt idx="7">
                  <c:v>2003</c:v>
                </c:pt>
                <c:pt idx="8">
                  <c:v>2004</c:v>
                </c:pt>
                <c:pt idx="9">
                  <c:v>2008</c:v>
                </c:pt>
              </c:numCache>
            </c:numRef>
          </c:xVal>
          <c:yVal>
            <c:numRef>
              <c:f>Graph_data!$I$23:$I$32</c:f>
              <c:numCache>
                <c:formatCode>General</c:formatCode>
                <c:ptCount val="10"/>
                <c:pt idx="0">
                  <c:v>57.917666074938275</c:v>
                </c:pt>
                <c:pt idx="1">
                  <c:v>57.369233142052813</c:v>
                </c:pt>
                <c:pt idx="2">
                  <c:v>63.864858029311335</c:v>
                </c:pt>
                <c:pt idx="3">
                  <c:v>65.8</c:v>
                </c:pt>
                <c:pt idx="4">
                  <c:v>6.1658299866131188</c:v>
                </c:pt>
                <c:pt idx="5">
                  <c:v>6.4796747967479824</c:v>
                </c:pt>
                <c:pt idx="6">
                  <c:v>8.3186991869918483</c:v>
                </c:pt>
                <c:pt idx="7">
                  <c:v>11.81512472654847</c:v>
                </c:pt>
                <c:pt idx="8">
                  <c:v>8.1719512195121915</c:v>
                </c:pt>
                <c:pt idx="9">
                  <c:v>33.5</c:v>
                </c:pt>
              </c:numCache>
            </c:numRef>
          </c:yVal>
          <c:smooth val="0"/>
        </c:ser>
        <c:ser>
          <c:idx val="1"/>
          <c:order val="1"/>
          <c:tx>
            <c:v>North Scott</c:v>
          </c:tx>
          <c:errBars>
            <c:errDir val="y"/>
            <c:errBarType val="both"/>
            <c:errValType val="cust"/>
            <c:noEndCap val="0"/>
            <c:plus>
              <c:numRef>
                <c:f>Graph_data!$N$33:$N$41</c:f>
                <c:numCache>
                  <c:formatCode>General</c:formatCode>
                  <c:ptCount val="9"/>
                  <c:pt idx="0">
                    <c:v>9.6493619994300666</c:v>
                  </c:pt>
                  <c:pt idx="1">
                    <c:v>6.4599343104151385</c:v>
                  </c:pt>
                  <c:pt idx="2">
                    <c:v>4.9703972179939324</c:v>
                  </c:pt>
                  <c:pt idx="3">
                    <c:v>8.8309615754836397</c:v>
                  </c:pt>
                  <c:pt idx="4">
                    <c:v>2.3259507811705915</c:v>
                  </c:pt>
                  <c:pt idx="5">
                    <c:v>3.2379339680086612</c:v>
                  </c:pt>
                  <c:pt idx="6">
                    <c:v>4.8420763799190345</c:v>
                  </c:pt>
                  <c:pt idx="7">
                    <c:v>0.50672239600303515</c:v>
                  </c:pt>
                  <c:pt idx="8">
                    <c:v>4.4597498610600423</c:v>
                  </c:pt>
                </c:numCache>
              </c:numRef>
            </c:plus>
            <c:minus>
              <c:numRef>
                <c:f>Graph_data!$N$33:$N$41</c:f>
                <c:numCache>
                  <c:formatCode>General</c:formatCode>
                  <c:ptCount val="9"/>
                  <c:pt idx="0">
                    <c:v>9.6493619994300666</c:v>
                  </c:pt>
                  <c:pt idx="1">
                    <c:v>6.4599343104151385</c:v>
                  </c:pt>
                  <c:pt idx="2">
                    <c:v>4.9703972179939324</c:v>
                  </c:pt>
                  <c:pt idx="3">
                    <c:v>8.8309615754836397</c:v>
                  </c:pt>
                  <c:pt idx="4">
                    <c:v>2.3259507811705915</c:v>
                  </c:pt>
                  <c:pt idx="5">
                    <c:v>3.2379339680086612</c:v>
                  </c:pt>
                  <c:pt idx="6">
                    <c:v>4.8420763799190345</c:v>
                  </c:pt>
                  <c:pt idx="7">
                    <c:v>0.50672239600303515</c:v>
                  </c:pt>
                  <c:pt idx="8">
                    <c:v>4.4597498610600423</c:v>
                  </c:pt>
                </c:numCache>
              </c:numRef>
            </c:minus>
          </c:errBars>
          <c:xVal>
            <c:numRef>
              <c:f>Graph_data!$H$33:$H$41</c:f>
              <c:numCache>
                <c:formatCode>General</c:formatCode>
                <c:ptCount val="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2001</c:v>
                </c:pt>
                <c:pt idx="6">
                  <c:v>2003</c:v>
                </c:pt>
                <c:pt idx="7">
                  <c:v>2004</c:v>
                </c:pt>
                <c:pt idx="8">
                  <c:v>2008</c:v>
                </c:pt>
              </c:numCache>
            </c:numRef>
          </c:xVal>
          <c:yVal>
            <c:numRef>
              <c:f>Graph_data!$I$33:$I$41</c:f>
              <c:numCache>
                <c:formatCode>General</c:formatCode>
                <c:ptCount val="9"/>
                <c:pt idx="0">
                  <c:v>48.469835017203444</c:v>
                </c:pt>
                <c:pt idx="1">
                  <c:v>49.588099274433695</c:v>
                </c:pt>
                <c:pt idx="2">
                  <c:v>57.333333333333336</c:v>
                </c:pt>
                <c:pt idx="3">
                  <c:v>60.233333333333363</c:v>
                </c:pt>
                <c:pt idx="4">
                  <c:v>7.6327978580990345</c:v>
                </c:pt>
                <c:pt idx="5">
                  <c:v>9.4594679927381797</c:v>
                </c:pt>
                <c:pt idx="6">
                  <c:v>13.8</c:v>
                </c:pt>
                <c:pt idx="7">
                  <c:v>12.046341463414509</c:v>
                </c:pt>
                <c:pt idx="8">
                  <c:v>33.796491228070515</c:v>
                </c:pt>
              </c:numCache>
            </c:numRef>
          </c:yVal>
          <c:smooth val="0"/>
        </c:ser>
        <c:ser>
          <c:idx val="2"/>
          <c:order val="2"/>
          <c:tx>
            <c:v>Seringapatam</c:v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Graph_data!$N$42:$N$48</c:f>
                <c:numCache>
                  <c:formatCode>General</c:formatCode>
                  <c:ptCount val="7"/>
                  <c:pt idx="0">
                    <c:v>2.4461776856522186</c:v>
                  </c:pt>
                  <c:pt idx="1">
                    <c:v>2.4312847024692736</c:v>
                  </c:pt>
                  <c:pt idx="2">
                    <c:v>6.198997558470996</c:v>
                  </c:pt>
                  <c:pt idx="3">
                    <c:v>5.8450644998448524</c:v>
                  </c:pt>
                  <c:pt idx="4">
                    <c:v>2.7310722364452578</c:v>
                  </c:pt>
                  <c:pt idx="5">
                    <c:v>8.3465783341632864</c:v>
                  </c:pt>
                  <c:pt idx="6">
                    <c:v>11.16275504856447</c:v>
                  </c:pt>
                </c:numCache>
              </c:numRef>
            </c:plus>
            <c:minus>
              <c:numRef>
                <c:f>Graph_data!$N$42:$N$48</c:f>
                <c:numCache>
                  <c:formatCode>General</c:formatCode>
                  <c:ptCount val="7"/>
                  <c:pt idx="0">
                    <c:v>2.4461776856522186</c:v>
                  </c:pt>
                  <c:pt idx="1">
                    <c:v>2.4312847024692736</c:v>
                  </c:pt>
                  <c:pt idx="2">
                    <c:v>6.198997558470996</c:v>
                  </c:pt>
                  <c:pt idx="3">
                    <c:v>5.8450644998448524</c:v>
                  </c:pt>
                  <c:pt idx="4">
                    <c:v>2.7310722364452578</c:v>
                  </c:pt>
                  <c:pt idx="5">
                    <c:v>8.3465783341632864</c:v>
                  </c:pt>
                  <c:pt idx="6">
                    <c:v>11.16275504856447</c:v>
                  </c:pt>
                </c:numCache>
              </c:numRef>
            </c:minus>
          </c:errBars>
          <c:xVal>
            <c:numRef>
              <c:f>Graph_data!$H$42:$H$48</c:f>
              <c:numCache>
                <c:formatCode>General</c:formatCode>
                <c:ptCount val="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2004</c:v>
                </c:pt>
                <c:pt idx="6">
                  <c:v>2008</c:v>
                </c:pt>
              </c:numCache>
            </c:numRef>
          </c:xVal>
          <c:yVal>
            <c:numRef>
              <c:f>Graph_data!$I$42:$I$48</c:f>
              <c:numCache>
                <c:formatCode>General</c:formatCode>
                <c:ptCount val="7"/>
                <c:pt idx="0">
                  <c:v>49.176105792262454</c:v>
                </c:pt>
                <c:pt idx="1">
                  <c:v>54.941062906204245</c:v>
                </c:pt>
                <c:pt idx="2">
                  <c:v>56.930107526881763</c:v>
                </c:pt>
                <c:pt idx="3">
                  <c:v>62.197826813774647</c:v>
                </c:pt>
                <c:pt idx="4">
                  <c:v>9.2664658634538153</c:v>
                </c:pt>
                <c:pt idx="5">
                  <c:v>29.234146341463212</c:v>
                </c:pt>
                <c:pt idx="6">
                  <c:v>48.835040160642038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434112"/>
        <c:axId val="167435648"/>
      </c:scatterChart>
      <c:valAx>
        <c:axId val="167434112"/>
        <c:scaling>
          <c:orientation val="minMax"/>
          <c:max val="2008"/>
          <c:min val="1994"/>
        </c:scaling>
        <c:delete val="0"/>
        <c:axPos val="b"/>
        <c:numFmt formatCode="General" sourceLinked="1"/>
        <c:majorTickMark val="out"/>
        <c:minorTickMark val="none"/>
        <c:tickLblPos val="nextTo"/>
        <c:crossAx val="167435648"/>
        <c:crosses val="autoZero"/>
        <c:crossBetween val="midCat"/>
        <c:majorUnit val="7"/>
      </c:valAx>
      <c:valAx>
        <c:axId val="16743564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r>
                  <a:rPr lang="en-CA" dirty="0" smtClean="0">
                    <a:latin typeface="Arial" pitchFamily="34" charset="0"/>
                    <a:cs typeface="Arial" pitchFamily="34" charset="0"/>
                  </a:rPr>
                  <a:t>Coral </a:t>
                </a:r>
                <a:r>
                  <a:rPr lang="en-CA" dirty="0">
                    <a:latin typeface="Arial" pitchFamily="34" charset="0"/>
                    <a:cs typeface="Arial" pitchFamily="34" charset="0"/>
                  </a:rPr>
                  <a:t>Cover </a:t>
                </a:r>
                <a:r>
                  <a:rPr lang="en-CA" dirty="0" smtClean="0">
                    <a:latin typeface="Arial" pitchFamily="34" charset="0"/>
                    <a:cs typeface="Arial" pitchFamily="34" charset="0"/>
                  </a:rPr>
                  <a:t>(%)</a:t>
                </a:r>
                <a:endParaRPr lang="en-CA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7434112"/>
        <c:crosses val="autoZero"/>
        <c:crossBetween val="midCat"/>
        <c:majorUnit val="20"/>
      </c:valAx>
    </c:plotArea>
    <c:plotVisOnly val="0"/>
    <c:dispBlanksAs val="span"/>
    <c:showDLblsOverMax val="0"/>
  </c:chart>
  <c:spPr>
    <a:ln>
      <a:noFill/>
    </a:ln>
  </c:spPr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BRUVS_ALL_OMITmerlag_cartier!$Z$2</c:f>
              <c:strCache>
                <c:ptCount val="1"/>
                <c:pt idx="0">
                  <c:v>Sharks Hour¯¹</c:v>
                </c:pt>
              </c:strCache>
            </c:strRef>
          </c:tx>
          <c:spPr>
            <a:solidFill>
              <a:srgbClr val="FFFF66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28F83C"/>
              </a:solidFill>
              <a:ln>
                <a:noFill/>
              </a:ln>
            </c:spPr>
          </c:dPt>
          <c:errBars>
            <c:errBarType val="both"/>
            <c:errValType val="cust"/>
            <c:noEndCap val="1"/>
            <c:plus>
              <c:numRef>
                <c:f>BRUVS_ALL_OMITmerlag_cartier!$AC$3:$AC$5</c:f>
                <c:numCache>
                  <c:formatCode>General</c:formatCode>
                  <c:ptCount val="3"/>
                  <c:pt idx="0">
                    <c:v>0.19234861804893288</c:v>
                  </c:pt>
                  <c:pt idx="1">
                    <c:v>0.22438392850547895</c:v>
                  </c:pt>
                  <c:pt idx="2">
                    <c:v>0.262066521000759</c:v>
                  </c:pt>
                </c:numCache>
              </c:numRef>
            </c:plus>
            <c:minus>
              <c:numRef>
                <c:f>BRUVS_ALL_OMITmerlag_cartier!$AC$3:$AC$5</c:f>
                <c:numCache>
                  <c:formatCode>General</c:formatCode>
                  <c:ptCount val="3"/>
                  <c:pt idx="0">
                    <c:v>0.19234861804893288</c:v>
                  </c:pt>
                  <c:pt idx="1">
                    <c:v>0.22438392850547895</c:v>
                  </c:pt>
                  <c:pt idx="2">
                    <c:v>0.262066521000759</c:v>
                  </c:pt>
                </c:numCache>
              </c:numRef>
            </c:minus>
            <c:spPr>
              <a:ln>
                <a:solidFill>
                  <a:schemeClr val="tx1"/>
                </a:solidFill>
              </a:ln>
            </c:spPr>
          </c:errBars>
          <c:cat>
            <c:strRef>
              <c:f>BRUVS_ALL_OMITmerlag_cartier!$Y$3:$Y$5</c:f>
              <c:strCache>
                <c:ptCount val="3"/>
                <c:pt idx="0">
                  <c:v>Ashmore Reef</c:v>
                </c:pt>
                <c:pt idx="1">
                  <c:v>Scott Reef</c:v>
                </c:pt>
                <c:pt idx="2">
                  <c:v>Rowley Shoals</c:v>
                </c:pt>
              </c:strCache>
            </c:strRef>
          </c:cat>
          <c:val>
            <c:numRef>
              <c:f>BRUVS_ALL_OMITmerlag_cartier!$Z$3:$Z$5</c:f>
              <c:numCache>
                <c:formatCode>General</c:formatCode>
                <c:ptCount val="3"/>
                <c:pt idx="0">
                  <c:v>0.52687826725531961</c:v>
                </c:pt>
                <c:pt idx="1">
                  <c:v>0.39795092585715558</c:v>
                </c:pt>
                <c:pt idx="2">
                  <c:v>1.1083622551914898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472128"/>
        <c:axId val="167506688"/>
      </c:barChart>
      <c:catAx>
        <c:axId val="167472128"/>
        <c:scaling>
          <c:orientation val="minMax"/>
        </c:scaling>
        <c:delete val="0"/>
        <c:axPos val="b"/>
        <c:majorTickMark val="out"/>
        <c:minorTickMark val="none"/>
        <c:tickLblPos val="nextTo"/>
        <c:crossAx val="167506688"/>
        <c:crosses val="autoZero"/>
        <c:auto val="1"/>
        <c:lblAlgn val="ctr"/>
        <c:lblOffset val="100"/>
        <c:noMultiLvlLbl val="0"/>
      </c:catAx>
      <c:valAx>
        <c:axId val="1675066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CA" dirty="0"/>
                  <a:t>Sharks </a:t>
                </a:r>
                <a:r>
                  <a:rPr lang="en-CA" dirty="0" smtClean="0"/>
                  <a:t>Hour</a:t>
                </a:r>
                <a:r>
                  <a:rPr lang="en-CA" dirty="0" smtClean="0">
                    <a:latin typeface="+mj-lt"/>
                  </a:rPr>
                  <a:t>¯</a:t>
                </a:r>
                <a:r>
                  <a:rPr lang="en-CA" dirty="0" smtClean="0"/>
                  <a:t>¹(mean ± 95% CI) </a:t>
                </a:r>
                <a:endParaRPr lang="en-CA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7472128"/>
        <c:crosses val="autoZero"/>
        <c:crossBetween val="between"/>
      </c:valAx>
    </c:plotArea>
    <c:plotVisOnly val="1"/>
    <c:dispBlanksAs val="gap"/>
    <c:showDLblsOverMax val="0"/>
  </c:chart>
  <c:spPr>
    <a:effectLst/>
  </c:spPr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81537699514859"/>
          <c:y val="4.2088622570302978E-2"/>
          <c:w val="0.42378806726392926"/>
          <c:h val="0.833621209790954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Carn_Fig3!$B$8</c:f>
              <c:strCache>
                <c:ptCount val="1"/>
                <c:pt idx="0">
                  <c:v>Fished/Disturbance</c:v>
                </c:pt>
              </c:strCache>
            </c:strRef>
          </c:tx>
          <c:spPr>
            <a:pattFill prst="ltUpDiag">
              <a:fgClr>
                <a:schemeClr val="tx1"/>
              </a:fgClr>
              <a:bgClr>
                <a:srgbClr val="FF0000"/>
              </a:bgClr>
            </a:pattFill>
          </c:spPr>
          <c:invertIfNegative val="0"/>
          <c:errBars>
            <c:errBarType val="both"/>
            <c:errValType val="cust"/>
            <c:noEndCap val="1"/>
            <c:plus>
              <c:numRef>
                <c:f>Carn_Fig3!$B$12</c:f>
                <c:numCache>
                  <c:formatCode>General</c:formatCode>
                  <c:ptCount val="1"/>
                  <c:pt idx="0">
                    <c:v>8.7811964771757491</c:v>
                  </c:pt>
                </c:numCache>
              </c:numRef>
            </c:plus>
            <c:minus>
              <c:numRef>
                <c:f>Carn_Fig3!$B$12</c:f>
                <c:numCache>
                  <c:formatCode>General</c:formatCode>
                  <c:ptCount val="1"/>
                  <c:pt idx="0">
                    <c:v>8.7811964771757491</c:v>
                  </c:pt>
                </c:numCache>
              </c:numRef>
            </c:minus>
          </c:errBars>
          <c:cat>
            <c:strRef>
              <c:f>Carn_Fig3!$A$9</c:f>
              <c:strCache>
                <c:ptCount val="1"/>
                <c:pt idx="0">
                  <c:v>Carnivore</c:v>
                </c:pt>
              </c:strCache>
            </c:strRef>
          </c:cat>
          <c:val>
            <c:numRef>
              <c:f>Carn_Fig3!$B$9</c:f>
              <c:numCache>
                <c:formatCode>General</c:formatCode>
                <c:ptCount val="1"/>
                <c:pt idx="0">
                  <c:v>46.533333333333331</c:v>
                </c:pt>
              </c:numCache>
            </c:numRef>
          </c:val>
        </c:ser>
        <c:ser>
          <c:idx val="1"/>
          <c:order val="1"/>
          <c:tx>
            <c:strRef>
              <c:f>Carn_Fig3!$C$8</c:f>
              <c:strCache>
                <c:ptCount val="1"/>
                <c:pt idx="0">
                  <c:v>Fished/No Disturbance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Carn_Fig3!$C$12</c:f>
                <c:numCache>
                  <c:formatCode>General</c:formatCode>
                  <c:ptCount val="1"/>
                  <c:pt idx="0">
                    <c:v>7.5167034998601725</c:v>
                  </c:pt>
                </c:numCache>
              </c:numRef>
            </c:plus>
            <c:minus>
              <c:numRef>
                <c:f>Carn_Fig3!$C$12</c:f>
                <c:numCache>
                  <c:formatCode>General</c:formatCode>
                  <c:ptCount val="1"/>
                  <c:pt idx="0">
                    <c:v>7.5167034998601725</c:v>
                  </c:pt>
                </c:numCache>
              </c:numRef>
            </c:minus>
          </c:errBars>
          <c:cat>
            <c:strRef>
              <c:f>Carn_Fig3!$A$9</c:f>
              <c:strCache>
                <c:ptCount val="1"/>
                <c:pt idx="0">
                  <c:v>Carnivore</c:v>
                </c:pt>
              </c:strCache>
            </c:strRef>
          </c:cat>
          <c:val>
            <c:numRef>
              <c:f>Carn_Fig3!$C$9</c:f>
              <c:numCache>
                <c:formatCode>General</c:formatCode>
                <c:ptCount val="1"/>
                <c:pt idx="0">
                  <c:v>50.043478260869556</c:v>
                </c:pt>
              </c:numCache>
            </c:numRef>
          </c:val>
        </c:ser>
        <c:ser>
          <c:idx val="2"/>
          <c:order val="2"/>
          <c:tx>
            <c:strRef>
              <c:f>Carn_Fig3!$D$8</c:f>
              <c:strCache>
                <c:ptCount val="1"/>
                <c:pt idx="0">
                  <c:v>Non-Fished/Disturbance</c:v>
                </c:pt>
              </c:strCache>
            </c:strRef>
          </c:tx>
          <c:spPr>
            <a:pattFill prst="ltUpDiag">
              <a:fgClr>
                <a:schemeClr val="tx1"/>
              </a:fgClr>
              <a:bgClr>
                <a:srgbClr val="00FF00"/>
              </a:bgClr>
            </a:pattFill>
          </c:spPr>
          <c:invertIfNegative val="0"/>
          <c:errBars>
            <c:errBarType val="both"/>
            <c:errValType val="cust"/>
            <c:noEndCap val="1"/>
            <c:plus>
              <c:numRef>
                <c:f>Carn_Fig3!$D$12</c:f>
                <c:numCache>
                  <c:formatCode>General</c:formatCode>
                  <c:ptCount val="1"/>
                  <c:pt idx="0">
                    <c:v>4.781002677449214</c:v>
                  </c:pt>
                </c:numCache>
              </c:numRef>
            </c:plus>
            <c:minus>
              <c:numRef>
                <c:f>Carn_Fig3!$D$12</c:f>
                <c:numCache>
                  <c:formatCode>General</c:formatCode>
                  <c:ptCount val="1"/>
                  <c:pt idx="0">
                    <c:v>4.781002677449214</c:v>
                  </c:pt>
                </c:numCache>
              </c:numRef>
            </c:minus>
          </c:errBars>
          <c:cat>
            <c:strRef>
              <c:f>Carn_Fig3!$A$9</c:f>
              <c:strCache>
                <c:ptCount val="1"/>
                <c:pt idx="0">
                  <c:v>Carnivore</c:v>
                </c:pt>
              </c:strCache>
            </c:strRef>
          </c:cat>
          <c:val>
            <c:numRef>
              <c:f>Carn_Fig3!$D$9</c:f>
              <c:numCache>
                <c:formatCode>General</c:formatCode>
                <c:ptCount val="1"/>
                <c:pt idx="0">
                  <c:v>36.428571428571658</c:v>
                </c:pt>
              </c:numCache>
            </c:numRef>
          </c:val>
        </c:ser>
        <c:ser>
          <c:idx val="3"/>
          <c:order val="3"/>
          <c:tx>
            <c:strRef>
              <c:f>Carn_Fig3!$E$8</c:f>
              <c:strCache>
                <c:ptCount val="1"/>
                <c:pt idx="0">
                  <c:v>Non-Fished/No Disturbance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Carn_Fig3!$E$12</c:f>
                <c:numCache>
                  <c:formatCode>General</c:formatCode>
                  <c:ptCount val="1"/>
                  <c:pt idx="0">
                    <c:v>5.9186615605165915</c:v>
                  </c:pt>
                </c:numCache>
              </c:numRef>
            </c:plus>
            <c:minus>
              <c:numRef>
                <c:f>Carn_Fig3!$E$12</c:f>
                <c:numCache>
                  <c:formatCode>General</c:formatCode>
                  <c:ptCount val="1"/>
                  <c:pt idx="0">
                    <c:v>5.9186615605165915</c:v>
                  </c:pt>
                </c:numCache>
              </c:numRef>
            </c:minus>
          </c:errBars>
          <c:cat>
            <c:strRef>
              <c:f>Carn_Fig3!$A$9</c:f>
              <c:strCache>
                <c:ptCount val="1"/>
                <c:pt idx="0">
                  <c:v>Carnivore</c:v>
                </c:pt>
              </c:strCache>
            </c:strRef>
          </c:cat>
          <c:val>
            <c:numRef>
              <c:f>Carn_Fig3!$E$9</c:f>
              <c:numCache>
                <c:formatCode>General</c:formatCode>
                <c:ptCount val="1"/>
                <c:pt idx="0">
                  <c:v>35.896551724138121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81098368"/>
        <c:axId val="181099904"/>
      </c:barChart>
      <c:catAx>
        <c:axId val="181098368"/>
        <c:scaling>
          <c:orientation val="minMax"/>
        </c:scaling>
        <c:delete val="1"/>
        <c:axPos val="b"/>
        <c:majorTickMark val="out"/>
        <c:minorTickMark val="none"/>
        <c:tickLblPos val="none"/>
        <c:crossAx val="181099904"/>
        <c:crosses val="autoZero"/>
        <c:auto val="1"/>
        <c:lblAlgn val="ctr"/>
        <c:lblOffset val="100"/>
        <c:noMultiLvlLbl val="0"/>
      </c:catAx>
      <c:valAx>
        <c:axId val="181099904"/>
        <c:scaling>
          <c:orientation val="minMax"/>
          <c:min val="20"/>
        </c:scaling>
        <c:delete val="0"/>
        <c:axPos val="l"/>
        <c:numFmt formatCode="General" sourceLinked="1"/>
        <c:majorTickMark val="out"/>
        <c:minorTickMark val="none"/>
        <c:tickLblPos val="nextTo"/>
        <c:crossAx val="181098368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57161305847619925"/>
          <c:y val="0.46110155584533374"/>
          <c:w val="0.41826739196555612"/>
          <c:h val="0.30747276018313713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22627920569242"/>
          <c:y val="8.2606118346059243E-2"/>
          <c:w val="0.43656038684777387"/>
          <c:h val="0.834325485904914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Herb_Fig3!$G$1</c:f>
              <c:strCache>
                <c:ptCount val="1"/>
                <c:pt idx="0">
                  <c:v>Fished/Disturbance</c:v>
                </c:pt>
              </c:strCache>
            </c:strRef>
          </c:tx>
          <c:spPr>
            <a:pattFill prst="ltUpDiag">
              <a:fgClr>
                <a:schemeClr val="tx1"/>
              </a:fgClr>
              <a:bgClr>
                <a:srgbClr val="FF0000"/>
              </a:bgClr>
            </a:pattFill>
          </c:spPr>
          <c:invertIfNegative val="0"/>
          <c:errBars>
            <c:errBarType val="both"/>
            <c:errValType val="cust"/>
            <c:noEndCap val="1"/>
            <c:plus>
              <c:numRef>
                <c:f>Herb_Fig3!$G$5</c:f>
                <c:numCache>
                  <c:formatCode>General</c:formatCode>
                  <c:ptCount val="1"/>
                  <c:pt idx="0">
                    <c:v>70.047092163098952</c:v>
                  </c:pt>
                </c:numCache>
              </c:numRef>
            </c:plus>
            <c:minus>
              <c:numRef>
                <c:f>Herb_Fig3!$G$5</c:f>
                <c:numCache>
                  <c:formatCode>General</c:formatCode>
                  <c:ptCount val="1"/>
                  <c:pt idx="0">
                    <c:v>70.047092163098952</c:v>
                  </c:pt>
                </c:numCache>
              </c:numRef>
            </c:minus>
          </c:errBars>
          <c:cat>
            <c:strRef>
              <c:f>Herb_Fig3!$F$2</c:f>
              <c:strCache>
                <c:ptCount val="1"/>
                <c:pt idx="0">
                  <c:v>Herbivore</c:v>
                </c:pt>
              </c:strCache>
            </c:strRef>
          </c:cat>
          <c:val>
            <c:numRef>
              <c:f>Herb_Fig3!$G$2</c:f>
              <c:numCache>
                <c:formatCode>General</c:formatCode>
                <c:ptCount val="1"/>
                <c:pt idx="0">
                  <c:v>618.70000000000005</c:v>
                </c:pt>
              </c:numCache>
            </c:numRef>
          </c:val>
        </c:ser>
        <c:ser>
          <c:idx val="1"/>
          <c:order val="1"/>
          <c:tx>
            <c:strRef>
              <c:f>Herb_Fig3!$H$1</c:f>
              <c:strCache>
                <c:ptCount val="1"/>
                <c:pt idx="0">
                  <c:v>Fished/No Disturbance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Herb_Fig3!$H$5</c:f>
                <c:numCache>
                  <c:formatCode>General</c:formatCode>
                  <c:ptCount val="1"/>
                  <c:pt idx="0">
                    <c:v>41.374055970902297</c:v>
                  </c:pt>
                </c:numCache>
              </c:numRef>
            </c:plus>
            <c:minus>
              <c:numRef>
                <c:f>Herb_Fig3!$H$5</c:f>
                <c:numCache>
                  <c:formatCode>General</c:formatCode>
                  <c:ptCount val="1"/>
                  <c:pt idx="0">
                    <c:v>41.374055970902297</c:v>
                  </c:pt>
                </c:numCache>
              </c:numRef>
            </c:minus>
          </c:errBars>
          <c:cat>
            <c:strRef>
              <c:f>Herb_Fig3!$F$2</c:f>
              <c:strCache>
                <c:ptCount val="1"/>
                <c:pt idx="0">
                  <c:v>Herbivore</c:v>
                </c:pt>
              </c:strCache>
            </c:strRef>
          </c:cat>
          <c:val>
            <c:numRef>
              <c:f>Herb_Fig3!$H$2</c:f>
              <c:numCache>
                <c:formatCode>General</c:formatCode>
                <c:ptCount val="1"/>
                <c:pt idx="0">
                  <c:v>482.5</c:v>
                </c:pt>
              </c:numCache>
            </c:numRef>
          </c:val>
        </c:ser>
        <c:ser>
          <c:idx val="2"/>
          <c:order val="2"/>
          <c:tx>
            <c:strRef>
              <c:f>Herb_Fig3!$I$1</c:f>
              <c:strCache>
                <c:ptCount val="1"/>
                <c:pt idx="0">
                  <c:v>Non-Fished/Disturbance</c:v>
                </c:pt>
              </c:strCache>
            </c:strRef>
          </c:tx>
          <c:spPr>
            <a:pattFill prst="ltUpDiag">
              <a:fgClr>
                <a:schemeClr val="tx1"/>
              </a:fgClr>
              <a:bgClr>
                <a:srgbClr val="00FF00"/>
              </a:bgClr>
            </a:pattFill>
          </c:spPr>
          <c:invertIfNegative val="0"/>
          <c:errBars>
            <c:errBarType val="both"/>
            <c:errValType val="cust"/>
            <c:noEndCap val="1"/>
            <c:plus>
              <c:numRef>
                <c:f>Herb_Fig3!$I$5</c:f>
                <c:numCache>
                  <c:formatCode>General</c:formatCode>
                  <c:ptCount val="1"/>
                  <c:pt idx="0">
                    <c:v>90.490811120762629</c:v>
                  </c:pt>
                </c:numCache>
              </c:numRef>
            </c:plus>
            <c:minus>
              <c:numRef>
                <c:f>Herb_Fig3!$I$5</c:f>
                <c:numCache>
                  <c:formatCode>General</c:formatCode>
                  <c:ptCount val="1"/>
                  <c:pt idx="0">
                    <c:v>90.490811120762629</c:v>
                  </c:pt>
                </c:numCache>
              </c:numRef>
            </c:minus>
          </c:errBars>
          <c:cat>
            <c:strRef>
              <c:f>Herb_Fig3!$F$2</c:f>
              <c:strCache>
                <c:ptCount val="1"/>
                <c:pt idx="0">
                  <c:v>Herbivore</c:v>
                </c:pt>
              </c:strCache>
            </c:strRef>
          </c:cat>
          <c:val>
            <c:numRef>
              <c:f>Herb_Fig3!$I$2</c:f>
              <c:numCache>
                <c:formatCode>General</c:formatCode>
                <c:ptCount val="1"/>
                <c:pt idx="0">
                  <c:v>826.85714285714289</c:v>
                </c:pt>
              </c:numCache>
            </c:numRef>
          </c:val>
        </c:ser>
        <c:ser>
          <c:idx val="3"/>
          <c:order val="3"/>
          <c:tx>
            <c:strRef>
              <c:f>Herb_Fig3!$J$1</c:f>
              <c:strCache>
                <c:ptCount val="1"/>
                <c:pt idx="0">
                  <c:v>Non-Fished/No Disturbance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Herb_Fig3!$J$5</c:f>
                <c:numCache>
                  <c:formatCode>General</c:formatCode>
                  <c:ptCount val="1"/>
                  <c:pt idx="0">
                    <c:v>59.398978556213876</c:v>
                  </c:pt>
                </c:numCache>
              </c:numRef>
            </c:plus>
            <c:minus>
              <c:numRef>
                <c:f>Herb_Fig3!$J$5</c:f>
                <c:numCache>
                  <c:formatCode>General</c:formatCode>
                  <c:ptCount val="1"/>
                  <c:pt idx="0">
                    <c:v>59.398978556213876</c:v>
                  </c:pt>
                </c:numCache>
              </c:numRef>
            </c:minus>
          </c:errBars>
          <c:cat>
            <c:strRef>
              <c:f>Herb_Fig3!$F$2</c:f>
              <c:strCache>
                <c:ptCount val="1"/>
                <c:pt idx="0">
                  <c:v>Herbivore</c:v>
                </c:pt>
              </c:strCache>
            </c:strRef>
          </c:cat>
          <c:val>
            <c:numRef>
              <c:f>Herb_Fig3!$J$2</c:f>
              <c:numCache>
                <c:formatCode>General</c:formatCode>
                <c:ptCount val="1"/>
                <c:pt idx="0">
                  <c:v>496.82758620689657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81185920"/>
        <c:axId val="181184384"/>
      </c:barChart>
      <c:valAx>
        <c:axId val="181184384"/>
        <c:scaling>
          <c:orientation val="minMax"/>
          <c:max val="1000"/>
          <c:min val="400"/>
        </c:scaling>
        <c:delete val="0"/>
        <c:axPos val="l"/>
        <c:numFmt formatCode="General" sourceLinked="1"/>
        <c:majorTickMark val="out"/>
        <c:minorTickMark val="none"/>
        <c:tickLblPos val="nextTo"/>
        <c:crossAx val="181185920"/>
        <c:crosses val="autoZero"/>
        <c:crossBetween val="between"/>
        <c:majorUnit val="150"/>
      </c:valAx>
      <c:catAx>
        <c:axId val="181185920"/>
        <c:scaling>
          <c:orientation val="minMax"/>
        </c:scaling>
        <c:delete val="1"/>
        <c:axPos val="b"/>
        <c:majorTickMark val="out"/>
        <c:minorTickMark val="none"/>
        <c:tickLblPos val="none"/>
        <c:crossAx val="181184384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8733961866048578"/>
          <c:y val="0.50561259719384199"/>
          <c:w val="0.40228571708652355"/>
          <c:h val="0.30579302721638524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534451529195267E-2"/>
          <c:y val="0.12340232398420387"/>
          <c:w val="0.31558646261526541"/>
          <c:h val="0.674860200718440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Plank_Fig3!$B$1</c:f>
              <c:strCache>
                <c:ptCount val="1"/>
                <c:pt idx="0">
                  <c:v>Fished/Disturbance</c:v>
                </c:pt>
              </c:strCache>
            </c:strRef>
          </c:tx>
          <c:spPr>
            <a:pattFill prst="ltUpDiag">
              <a:fgClr>
                <a:schemeClr val="tx1"/>
              </a:fgClr>
              <a:bgClr>
                <a:srgbClr val="FF0000"/>
              </a:bgClr>
            </a:pattFill>
          </c:spPr>
          <c:invertIfNegative val="0"/>
          <c:errBars>
            <c:errBarType val="both"/>
            <c:errValType val="cust"/>
            <c:noEndCap val="1"/>
            <c:plus>
              <c:numRef>
                <c:f>Plank_Fig3!$B$5</c:f>
                <c:numCache>
                  <c:formatCode>General</c:formatCode>
                  <c:ptCount val="1"/>
                  <c:pt idx="0">
                    <c:v>141.3832831718675</c:v>
                  </c:pt>
                </c:numCache>
              </c:numRef>
            </c:plus>
            <c:minus>
              <c:numRef>
                <c:f>Plank_Fig3!$B$5</c:f>
                <c:numCache>
                  <c:formatCode>General</c:formatCode>
                  <c:ptCount val="1"/>
                  <c:pt idx="0">
                    <c:v>141.3832831718675</c:v>
                  </c:pt>
                </c:numCache>
              </c:numRef>
            </c:minus>
          </c:errBars>
          <c:cat>
            <c:strRef>
              <c:f>Plank_Fig3!$A$2</c:f>
              <c:strCache>
                <c:ptCount val="1"/>
                <c:pt idx="0">
                  <c:v>Planktivore</c:v>
                </c:pt>
              </c:strCache>
            </c:strRef>
          </c:cat>
          <c:val>
            <c:numRef>
              <c:f>Plank_Fig3!$B$2</c:f>
              <c:numCache>
                <c:formatCode>General</c:formatCode>
                <c:ptCount val="1"/>
                <c:pt idx="0">
                  <c:v>985.1</c:v>
                </c:pt>
              </c:numCache>
            </c:numRef>
          </c:val>
        </c:ser>
        <c:ser>
          <c:idx val="1"/>
          <c:order val="1"/>
          <c:tx>
            <c:strRef>
              <c:f>Plank_Fig3!$C$1</c:f>
              <c:strCache>
                <c:ptCount val="1"/>
                <c:pt idx="0">
                  <c:v>Fished/No Disturbance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Plank_Fig3!$C$5</c:f>
                <c:numCache>
                  <c:formatCode>General</c:formatCode>
                  <c:ptCount val="1"/>
                  <c:pt idx="0">
                    <c:v>134.65237117899437</c:v>
                  </c:pt>
                </c:numCache>
              </c:numRef>
            </c:plus>
            <c:minus>
              <c:numRef>
                <c:f>Plank_Fig3!$C$5</c:f>
                <c:numCache>
                  <c:formatCode>General</c:formatCode>
                  <c:ptCount val="1"/>
                  <c:pt idx="0">
                    <c:v>134.65237117899437</c:v>
                  </c:pt>
                </c:numCache>
              </c:numRef>
            </c:minus>
          </c:errBars>
          <c:cat>
            <c:strRef>
              <c:f>Plank_Fig3!$A$2</c:f>
              <c:strCache>
                <c:ptCount val="1"/>
                <c:pt idx="0">
                  <c:v>Planktivore</c:v>
                </c:pt>
              </c:strCache>
            </c:strRef>
          </c:cat>
          <c:val>
            <c:numRef>
              <c:f>Plank_Fig3!$C$2</c:f>
              <c:numCache>
                <c:formatCode>General</c:formatCode>
                <c:ptCount val="1"/>
                <c:pt idx="0">
                  <c:v>1521.8695652173908</c:v>
                </c:pt>
              </c:numCache>
            </c:numRef>
          </c:val>
        </c:ser>
        <c:ser>
          <c:idx val="2"/>
          <c:order val="2"/>
          <c:tx>
            <c:strRef>
              <c:f>Plank_Fig3!$D$1</c:f>
              <c:strCache>
                <c:ptCount val="1"/>
                <c:pt idx="0">
                  <c:v>Non-Fished/Disturbance</c:v>
                </c:pt>
              </c:strCache>
            </c:strRef>
          </c:tx>
          <c:spPr>
            <a:pattFill prst="ltUpDiag">
              <a:fgClr>
                <a:schemeClr val="tx1"/>
              </a:fgClr>
              <a:bgClr>
                <a:srgbClr val="00FF00"/>
              </a:bgClr>
            </a:pattFill>
          </c:spPr>
          <c:invertIfNegative val="0"/>
          <c:errBars>
            <c:errBarType val="both"/>
            <c:errValType val="cust"/>
            <c:noEndCap val="1"/>
            <c:plus>
              <c:numRef>
                <c:f>Plank_Fig3!$D$5</c:f>
                <c:numCache>
                  <c:formatCode>General</c:formatCode>
                  <c:ptCount val="1"/>
                  <c:pt idx="0">
                    <c:v>235.45882609547647</c:v>
                  </c:pt>
                </c:numCache>
              </c:numRef>
            </c:plus>
            <c:minus>
              <c:numRef>
                <c:f>Plank_Fig3!$D$5</c:f>
                <c:numCache>
                  <c:formatCode>General</c:formatCode>
                  <c:ptCount val="1"/>
                  <c:pt idx="0">
                    <c:v>235.45882609547647</c:v>
                  </c:pt>
                </c:numCache>
              </c:numRef>
            </c:minus>
          </c:errBars>
          <c:cat>
            <c:strRef>
              <c:f>Plank_Fig3!$A$2</c:f>
              <c:strCache>
                <c:ptCount val="1"/>
                <c:pt idx="0">
                  <c:v>Planktivore</c:v>
                </c:pt>
              </c:strCache>
            </c:strRef>
          </c:cat>
          <c:val>
            <c:numRef>
              <c:f>Plank_Fig3!$D$2</c:f>
              <c:numCache>
                <c:formatCode>General</c:formatCode>
                <c:ptCount val="1"/>
                <c:pt idx="0">
                  <c:v>1173.4285714285816</c:v>
                </c:pt>
              </c:numCache>
            </c:numRef>
          </c:val>
        </c:ser>
        <c:ser>
          <c:idx val="3"/>
          <c:order val="3"/>
          <c:tx>
            <c:strRef>
              <c:f>Plank_Fig3!$E$1</c:f>
              <c:strCache>
                <c:ptCount val="1"/>
                <c:pt idx="0">
                  <c:v>Non-Fished/No Disturbance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Plank_Fig3!$E$5</c:f>
                <c:numCache>
                  <c:formatCode>General</c:formatCode>
                  <c:ptCount val="1"/>
                  <c:pt idx="0">
                    <c:v>235.87719069937978</c:v>
                  </c:pt>
                </c:numCache>
              </c:numRef>
            </c:plus>
            <c:minus>
              <c:numRef>
                <c:f>Plank_Fig3!$E$5</c:f>
                <c:numCache>
                  <c:formatCode>General</c:formatCode>
                  <c:ptCount val="1"/>
                  <c:pt idx="0">
                    <c:v>235.87719069937978</c:v>
                  </c:pt>
                </c:numCache>
              </c:numRef>
            </c:minus>
          </c:errBars>
          <c:cat>
            <c:strRef>
              <c:f>Plank_Fig3!$A$2</c:f>
              <c:strCache>
                <c:ptCount val="1"/>
                <c:pt idx="0">
                  <c:v>Planktivore</c:v>
                </c:pt>
              </c:strCache>
            </c:strRef>
          </c:cat>
          <c:val>
            <c:numRef>
              <c:f>Plank_Fig3!$E$2</c:f>
              <c:numCache>
                <c:formatCode>General</c:formatCode>
                <c:ptCount val="1"/>
                <c:pt idx="0">
                  <c:v>1712.4827586206911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82819072"/>
        <c:axId val="182824960"/>
      </c:barChart>
      <c:catAx>
        <c:axId val="182819072"/>
        <c:scaling>
          <c:orientation val="minMax"/>
        </c:scaling>
        <c:delete val="0"/>
        <c:axPos val="b"/>
        <c:majorTickMark val="out"/>
        <c:minorTickMark val="none"/>
        <c:tickLblPos val="nextTo"/>
        <c:crossAx val="182824960"/>
        <c:crosses val="autoZero"/>
        <c:auto val="1"/>
        <c:lblAlgn val="ctr"/>
        <c:lblOffset val="100"/>
        <c:noMultiLvlLbl val="0"/>
      </c:catAx>
      <c:valAx>
        <c:axId val="182824960"/>
        <c:scaling>
          <c:orientation val="minMax"/>
          <c:max val="2200"/>
          <c:min val="800"/>
        </c:scaling>
        <c:delete val="0"/>
        <c:axPos val="l"/>
        <c:numFmt formatCode="General" sourceLinked="1"/>
        <c:majorTickMark val="out"/>
        <c:minorTickMark val="none"/>
        <c:tickLblPos val="nextTo"/>
        <c:crossAx val="182819072"/>
        <c:crosses val="autoZero"/>
        <c:crossBetween val="between"/>
        <c:majorUnit val="700"/>
      </c:valAx>
    </c:plotArea>
    <c:legend>
      <c:legendPos val="r"/>
      <c:layout>
        <c:manualLayout>
          <c:xMode val="edge"/>
          <c:yMode val="edge"/>
          <c:x val="0.54265163493738833"/>
          <c:y val="0.2775903687469069"/>
          <c:w val="0.44632528429380897"/>
          <c:h val="0.47688640656088754"/>
        </c:manualLayout>
      </c:layout>
      <c:overlay val="1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88262742048291"/>
          <c:y val="0.12380105914157689"/>
          <c:w val="0.63444502898371002"/>
          <c:h val="0.65526361268501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Coral_Fig3!$B$1</c:f>
              <c:strCache>
                <c:ptCount val="1"/>
                <c:pt idx="0">
                  <c:v>Fished/Disturbance</c:v>
                </c:pt>
              </c:strCache>
            </c:strRef>
          </c:tx>
          <c:spPr>
            <a:pattFill prst="ltUpDiag">
              <a:fgClr>
                <a:schemeClr val="tx1"/>
              </a:fgClr>
              <a:bgClr>
                <a:srgbClr val="FF0000"/>
              </a:bgClr>
            </a:pattFill>
          </c:spPr>
          <c:invertIfNegative val="0"/>
          <c:errBars>
            <c:errBarType val="both"/>
            <c:errValType val="cust"/>
            <c:noEndCap val="1"/>
            <c:plus>
              <c:numRef>
                <c:f>Coral_Fig3!$B$5</c:f>
                <c:numCache>
                  <c:formatCode>General</c:formatCode>
                  <c:ptCount val="1"/>
                  <c:pt idx="0">
                    <c:v>5.4540694525785538</c:v>
                  </c:pt>
                </c:numCache>
              </c:numRef>
            </c:plus>
            <c:minus>
              <c:numRef>
                <c:f>Coral_Fig3!$B$5</c:f>
                <c:numCache>
                  <c:formatCode>General</c:formatCode>
                  <c:ptCount val="1"/>
                  <c:pt idx="0">
                    <c:v>5.4540694525785538</c:v>
                  </c:pt>
                </c:numCache>
              </c:numRef>
            </c:minus>
          </c:errBars>
          <c:cat>
            <c:strRef>
              <c:f>Coral_Fig3!$A$2</c:f>
              <c:strCache>
                <c:ptCount val="1"/>
                <c:pt idx="0">
                  <c:v>Corallivore</c:v>
                </c:pt>
              </c:strCache>
            </c:strRef>
          </c:cat>
          <c:val>
            <c:numRef>
              <c:f>Coral_Fig3!$B$2</c:f>
              <c:numCache>
                <c:formatCode>General</c:formatCode>
                <c:ptCount val="1"/>
                <c:pt idx="0">
                  <c:v>31.633333333333205</c:v>
                </c:pt>
              </c:numCache>
            </c:numRef>
          </c:val>
        </c:ser>
        <c:ser>
          <c:idx val="1"/>
          <c:order val="1"/>
          <c:tx>
            <c:strRef>
              <c:f>Coral_Fig3!$C$1</c:f>
              <c:strCache>
                <c:ptCount val="1"/>
                <c:pt idx="0">
                  <c:v>Fished/No Disturbance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Coral_Fig3!$C$5</c:f>
                <c:numCache>
                  <c:formatCode>General</c:formatCode>
                  <c:ptCount val="1"/>
                  <c:pt idx="0">
                    <c:v>5.664616546404778</c:v>
                  </c:pt>
                </c:numCache>
              </c:numRef>
            </c:plus>
            <c:minus>
              <c:numRef>
                <c:f>Coral_Fig3!$C$5</c:f>
                <c:numCache>
                  <c:formatCode>General</c:formatCode>
                  <c:ptCount val="1"/>
                  <c:pt idx="0">
                    <c:v>5.664616546404778</c:v>
                  </c:pt>
                </c:numCache>
              </c:numRef>
            </c:minus>
          </c:errBars>
          <c:cat>
            <c:strRef>
              <c:f>Coral_Fig3!$A$2</c:f>
              <c:strCache>
                <c:ptCount val="1"/>
                <c:pt idx="0">
                  <c:v>Corallivore</c:v>
                </c:pt>
              </c:strCache>
            </c:strRef>
          </c:cat>
          <c:val>
            <c:numRef>
              <c:f>Coral_Fig3!$C$2</c:f>
              <c:numCache>
                <c:formatCode>General</c:formatCode>
                <c:ptCount val="1"/>
                <c:pt idx="0">
                  <c:v>57.934782608695464</c:v>
                </c:pt>
              </c:numCache>
            </c:numRef>
          </c:val>
        </c:ser>
        <c:ser>
          <c:idx val="2"/>
          <c:order val="2"/>
          <c:tx>
            <c:strRef>
              <c:f>Coral_Fig3!$D$1</c:f>
              <c:strCache>
                <c:ptCount val="1"/>
                <c:pt idx="0">
                  <c:v>Non-Fished/Disturbance</c:v>
                </c:pt>
              </c:strCache>
            </c:strRef>
          </c:tx>
          <c:spPr>
            <a:pattFill prst="ltUpDiag">
              <a:fgClr>
                <a:schemeClr val="tx1"/>
              </a:fgClr>
              <a:bgClr>
                <a:srgbClr val="00FF00"/>
              </a:bgClr>
            </a:pattFill>
          </c:spPr>
          <c:invertIfNegative val="0"/>
          <c:errBars>
            <c:errBarType val="both"/>
            <c:errValType val="cust"/>
            <c:noEndCap val="1"/>
            <c:plus>
              <c:numRef>
                <c:f>Coral_Fig3!$D$5</c:f>
                <c:numCache>
                  <c:formatCode>General</c:formatCode>
                  <c:ptCount val="1"/>
                  <c:pt idx="0">
                    <c:v>6.1942248114485645</c:v>
                  </c:pt>
                </c:numCache>
              </c:numRef>
            </c:plus>
            <c:minus>
              <c:numRef>
                <c:f>Coral_Fig3!$D$5</c:f>
                <c:numCache>
                  <c:formatCode>General</c:formatCode>
                  <c:ptCount val="1"/>
                  <c:pt idx="0">
                    <c:v>6.1942248114485645</c:v>
                  </c:pt>
                </c:numCache>
              </c:numRef>
            </c:minus>
          </c:errBars>
          <c:cat>
            <c:strRef>
              <c:f>Coral_Fig3!$A$2</c:f>
              <c:strCache>
                <c:ptCount val="1"/>
                <c:pt idx="0">
                  <c:v>Corallivore</c:v>
                </c:pt>
              </c:strCache>
            </c:strRef>
          </c:cat>
          <c:val>
            <c:numRef>
              <c:f>Coral_Fig3!$D$2</c:f>
              <c:numCache>
                <c:formatCode>General</c:formatCode>
                <c:ptCount val="1"/>
                <c:pt idx="0">
                  <c:v>45.047619047619044</c:v>
                </c:pt>
              </c:numCache>
            </c:numRef>
          </c:val>
        </c:ser>
        <c:ser>
          <c:idx val="3"/>
          <c:order val="3"/>
          <c:tx>
            <c:strRef>
              <c:f>Coral_Fig3!$E$1</c:f>
              <c:strCache>
                <c:ptCount val="1"/>
                <c:pt idx="0">
                  <c:v>Non-Fished/No Disturbance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Coral_Fig3!$E$5</c:f>
                <c:numCache>
                  <c:formatCode>General</c:formatCode>
                  <c:ptCount val="1"/>
                  <c:pt idx="0">
                    <c:v>13.37787271310073</c:v>
                  </c:pt>
                </c:numCache>
              </c:numRef>
            </c:plus>
            <c:minus>
              <c:numRef>
                <c:f>Coral_Fig3!$E$5</c:f>
                <c:numCache>
                  <c:formatCode>General</c:formatCode>
                  <c:ptCount val="1"/>
                  <c:pt idx="0">
                    <c:v>13.37787271310073</c:v>
                  </c:pt>
                </c:numCache>
              </c:numRef>
            </c:minus>
          </c:errBars>
          <c:cat>
            <c:strRef>
              <c:f>Coral_Fig3!$A$2</c:f>
              <c:strCache>
                <c:ptCount val="1"/>
                <c:pt idx="0">
                  <c:v>Corallivore</c:v>
                </c:pt>
              </c:strCache>
            </c:strRef>
          </c:cat>
          <c:val>
            <c:numRef>
              <c:f>Coral_Fig3!$E$2</c:f>
              <c:numCache>
                <c:formatCode>General</c:formatCode>
                <c:ptCount val="1"/>
                <c:pt idx="0">
                  <c:v>59.275862068965516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82887552"/>
        <c:axId val="182869376"/>
      </c:barChart>
      <c:valAx>
        <c:axId val="182869376"/>
        <c:scaling>
          <c:orientation val="minMax"/>
          <c:min val="20"/>
        </c:scaling>
        <c:delete val="0"/>
        <c:axPos val="l"/>
        <c:numFmt formatCode="General" sourceLinked="1"/>
        <c:majorTickMark val="out"/>
        <c:minorTickMark val="none"/>
        <c:tickLblPos val="nextTo"/>
        <c:crossAx val="182887552"/>
        <c:crosses val="autoZero"/>
        <c:crossBetween val="between"/>
        <c:majorUnit val="30"/>
      </c:valAx>
      <c:catAx>
        <c:axId val="182887552"/>
        <c:scaling>
          <c:orientation val="minMax"/>
        </c:scaling>
        <c:delete val="0"/>
        <c:axPos val="b"/>
        <c:majorTickMark val="out"/>
        <c:minorTickMark val="none"/>
        <c:tickLblPos val="nextTo"/>
        <c:crossAx val="18286937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432864782540243"/>
          <c:y val="0.11080481798318706"/>
          <c:w val="0.81805500725908653"/>
          <c:h val="0.743139038973631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Det_Fig3!$G$1</c:f>
              <c:strCache>
                <c:ptCount val="1"/>
                <c:pt idx="0">
                  <c:v>Fished/Disturbance</c:v>
                </c:pt>
              </c:strCache>
            </c:strRef>
          </c:tx>
          <c:spPr>
            <a:pattFill prst="ltUpDiag">
              <a:fgClr>
                <a:schemeClr val="tx1"/>
              </a:fgClr>
              <a:bgClr>
                <a:srgbClr val="FF0000"/>
              </a:bgClr>
            </a:pattFill>
          </c:spPr>
          <c:invertIfNegative val="0"/>
          <c:errBars>
            <c:errBarType val="both"/>
            <c:errValType val="cust"/>
            <c:noEndCap val="1"/>
            <c:plus>
              <c:numRef>
                <c:f>Det_Fig3!$G$5</c:f>
                <c:numCache>
                  <c:formatCode>General</c:formatCode>
                  <c:ptCount val="1"/>
                  <c:pt idx="0">
                    <c:v>13.823782948329422</c:v>
                  </c:pt>
                </c:numCache>
              </c:numRef>
            </c:plus>
            <c:minus>
              <c:numRef>
                <c:f>Det_Fig3!$G$5</c:f>
                <c:numCache>
                  <c:formatCode>General</c:formatCode>
                  <c:ptCount val="1"/>
                  <c:pt idx="0">
                    <c:v>13.823782948329422</c:v>
                  </c:pt>
                </c:numCache>
              </c:numRef>
            </c:minus>
          </c:errBars>
          <c:cat>
            <c:strRef>
              <c:f>Det_Fig3!$F$2</c:f>
              <c:strCache>
                <c:ptCount val="1"/>
                <c:pt idx="0">
                  <c:v>Detritivore</c:v>
                </c:pt>
              </c:strCache>
            </c:strRef>
          </c:cat>
          <c:val>
            <c:numRef>
              <c:f>Det_Fig3!$G$2</c:f>
              <c:numCache>
                <c:formatCode>General</c:formatCode>
                <c:ptCount val="1"/>
                <c:pt idx="0">
                  <c:v>99.633333333332914</c:v>
                </c:pt>
              </c:numCache>
            </c:numRef>
          </c:val>
        </c:ser>
        <c:ser>
          <c:idx val="1"/>
          <c:order val="1"/>
          <c:tx>
            <c:strRef>
              <c:f>Det_Fig3!$H$1</c:f>
              <c:strCache>
                <c:ptCount val="1"/>
                <c:pt idx="0">
                  <c:v>Fished/No Disturbance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Det_Fig3!$H$5</c:f>
                <c:numCache>
                  <c:formatCode>General</c:formatCode>
                  <c:ptCount val="1"/>
                  <c:pt idx="0">
                    <c:v>7.9952347661051943</c:v>
                  </c:pt>
                </c:numCache>
              </c:numRef>
            </c:plus>
            <c:minus>
              <c:numRef>
                <c:f>Det_Fig3!$H$5</c:f>
                <c:numCache>
                  <c:formatCode>General</c:formatCode>
                  <c:ptCount val="1"/>
                  <c:pt idx="0">
                    <c:v>7.9952347661051943</c:v>
                  </c:pt>
                </c:numCache>
              </c:numRef>
            </c:minus>
          </c:errBars>
          <c:cat>
            <c:strRef>
              <c:f>Det_Fig3!$F$2</c:f>
              <c:strCache>
                <c:ptCount val="1"/>
                <c:pt idx="0">
                  <c:v>Detritivore</c:v>
                </c:pt>
              </c:strCache>
            </c:strRef>
          </c:cat>
          <c:val>
            <c:numRef>
              <c:f>Det_Fig3!$H$2</c:f>
              <c:numCache>
                <c:formatCode>General</c:formatCode>
                <c:ptCount val="1"/>
                <c:pt idx="0">
                  <c:v>65.217391304347927</c:v>
                </c:pt>
              </c:numCache>
            </c:numRef>
          </c:val>
        </c:ser>
        <c:ser>
          <c:idx val="2"/>
          <c:order val="2"/>
          <c:tx>
            <c:strRef>
              <c:f>Det_Fig3!$I$1</c:f>
              <c:strCache>
                <c:ptCount val="1"/>
                <c:pt idx="0">
                  <c:v>Non-Fished/Disturbance</c:v>
                </c:pt>
              </c:strCache>
            </c:strRef>
          </c:tx>
          <c:spPr>
            <a:pattFill prst="ltUpDiag">
              <a:fgClr>
                <a:schemeClr val="tx1"/>
              </a:fgClr>
              <a:bgClr>
                <a:srgbClr val="00FF00"/>
              </a:bgClr>
            </a:pattFill>
          </c:spPr>
          <c:invertIfNegative val="0"/>
          <c:errBars>
            <c:errBarType val="both"/>
            <c:errValType val="cust"/>
            <c:noEndCap val="1"/>
            <c:plus>
              <c:numRef>
                <c:f>Det_Fig3!$I$5</c:f>
                <c:numCache>
                  <c:formatCode>General</c:formatCode>
                  <c:ptCount val="1"/>
                  <c:pt idx="0">
                    <c:v>6.7428460980897214</c:v>
                  </c:pt>
                </c:numCache>
              </c:numRef>
            </c:plus>
            <c:minus>
              <c:numRef>
                <c:f>Det_Fig3!$I$5</c:f>
                <c:numCache>
                  <c:formatCode>General</c:formatCode>
                  <c:ptCount val="1"/>
                  <c:pt idx="0">
                    <c:v>6.7428460980897214</c:v>
                  </c:pt>
                </c:numCache>
              </c:numRef>
            </c:minus>
          </c:errBars>
          <c:cat>
            <c:strRef>
              <c:f>Det_Fig3!$F$2</c:f>
              <c:strCache>
                <c:ptCount val="1"/>
                <c:pt idx="0">
                  <c:v>Detritivore</c:v>
                </c:pt>
              </c:strCache>
            </c:strRef>
          </c:cat>
          <c:val>
            <c:numRef>
              <c:f>Det_Fig3!$I$2</c:f>
              <c:numCache>
                <c:formatCode>General</c:formatCode>
                <c:ptCount val="1"/>
                <c:pt idx="0">
                  <c:v>67.38095238095238</c:v>
                </c:pt>
              </c:numCache>
            </c:numRef>
          </c:val>
        </c:ser>
        <c:ser>
          <c:idx val="3"/>
          <c:order val="3"/>
          <c:tx>
            <c:strRef>
              <c:f>Det_Fig3!$J$1</c:f>
              <c:strCache>
                <c:ptCount val="1"/>
                <c:pt idx="0">
                  <c:v>Non-Fished/No Disturbance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Det_Fig3!$J$5</c:f>
                <c:numCache>
                  <c:formatCode>General</c:formatCode>
                  <c:ptCount val="1"/>
                  <c:pt idx="0">
                    <c:v>6.5811734979990524</c:v>
                  </c:pt>
                </c:numCache>
              </c:numRef>
            </c:plus>
            <c:minus>
              <c:numRef>
                <c:f>Det_Fig3!$J$5</c:f>
                <c:numCache>
                  <c:formatCode>General</c:formatCode>
                  <c:ptCount val="1"/>
                  <c:pt idx="0">
                    <c:v>6.5811734979990524</c:v>
                  </c:pt>
                </c:numCache>
              </c:numRef>
            </c:minus>
          </c:errBars>
          <c:cat>
            <c:strRef>
              <c:f>Det_Fig3!$F$2</c:f>
              <c:strCache>
                <c:ptCount val="1"/>
                <c:pt idx="0">
                  <c:v>Detritivore</c:v>
                </c:pt>
              </c:strCache>
            </c:strRef>
          </c:cat>
          <c:val>
            <c:numRef>
              <c:f>Det_Fig3!$J$2</c:f>
              <c:numCache>
                <c:formatCode>General</c:formatCode>
                <c:ptCount val="1"/>
                <c:pt idx="0">
                  <c:v>67.448275862068968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82927744"/>
        <c:axId val="182929280"/>
      </c:barChart>
      <c:catAx>
        <c:axId val="182927744"/>
        <c:scaling>
          <c:orientation val="minMax"/>
        </c:scaling>
        <c:delete val="0"/>
        <c:axPos val="b"/>
        <c:majorTickMark val="out"/>
        <c:minorTickMark val="none"/>
        <c:tickLblPos val="nextTo"/>
        <c:crossAx val="182929280"/>
        <c:crosses val="autoZero"/>
        <c:auto val="1"/>
        <c:lblAlgn val="ctr"/>
        <c:lblOffset val="100"/>
        <c:noMultiLvlLbl val="0"/>
      </c:catAx>
      <c:valAx>
        <c:axId val="182929280"/>
        <c:scaling>
          <c:orientation val="minMax"/>
          <c:min val="40"/>
        </c:scaling>
        <c:delete val="0"/>
        <c:axPos val="l"/>
        <c:numFmt formatCode="General" sourceLinked="1"/>
        <c:majorTickMark val="out"/>
        <c:minorTickMark val="none"/>
        <c:tickLblPos val="nextTo"/>
        <c:crossAx val="182927744"/>
        <c:crosses val="autoZero"/>
        <c:crossBetween val="between"/>
        <c:majorUnit val="4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C43EDE-F273-4453-9F35-9EEBCE75E6AD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DCC95-63B3-47E6-A820-B67E2198394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422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Reef shark declines: Consequences for the 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trophic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structure of communities of coral reef fishes</a:t>
            </a:r>
            <a:endParaRPr lang="en-C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Coral Reef Resilience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Sample sites experience difference in fishing pressure due to management.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Sample sites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Benthic degradation:</a:t>
            </a:r>
            <a:r>
              <a:rPr lang="en-US" baseline="0" dirty="0" smtClean="0"/>
              <a:t> </a:t>
            </a:r>
            <a:r>
              <a:rPr lang="en-US" dirty="0" smtClean="0"/>
              <a:t>Scott (Bleaching 1998; Cyclone</a:t>
            </a:r>
            <a:r>
              <a:rPr lang="en-US" baseline="0" dirty="0" smtClean="0"/>
              <a:t> 2004)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Benthic degradation:</a:t>
            </a:r>
            <a:r>
              <a:rPr lang="en-US" baseline="0" dirty="0" smtClean="0"/>
              <a:t> </a:t>
            </a:r>
            <a:r>
              <a:rPr lang="en-US" dirty="0" smtClean="0"/>
              <a:t>Rowley (Cyclone</a:t>
            </a:r>
            <a:r>
              <a:rPr lang="en-US" baseline="0" dirty="0" smtClean="0"/>
              <a:t> 1996; Minor Bleach 2005)</a:t>
            </a:r>
          </a:p>
          <a:p>
            <a:endParaRPr lang="en-US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This</a:t>
            </a:r>
            <a:r>
              <a:rPr lang="en-CA" baseline="0" dirty="0" smtClean="0"/>
              <a:t> means that we have two main effects.  Definition of effects.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Sampling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Sampling.  Will not spend too much time here.</a:t>
            </a:r>
            <a:r>
              <a:rPr lang="en-CA" baseline="0" dirty="0" smtClean="0"/>
              <a:t> Information is online.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Overall trends.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baseline="0" dirty="0" smtClean="0"/>
              <a:t>Species composition constrained to </a:t>
            </a:r>
            <a:r>
              <a:rPr lang="en-US" baseline="0" dirty="0" err="1" smtClean="0"/>
              <a:t>trophic</a:t>
            </a:r>
            <a:r>
              <a:rPr lang="en-US" baseline="0" dirty="0" smtClean="0"/>
              <a:t> groups.  Explains 30% in species variation.  No partial.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Synergistic Effects.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Synergistic Effects.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Synergistic Effects.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*</a:t>
            </a:r>
            <a:r>
              <a:rPr lang="en-US" baseline="0" dirty="0" smtClean="0">
                <a:solidFill>
                  <a:srgbClr val="FF0000"/>
                </a:solidFill>
              </a:rPr>
              <a:t>Resilience of coral reefs – herbivores different in a </a:t>
            </a:r>
            <a:r>
              <a:rPr lang="en-US" baseline="0" dirty="0" err="1" smtClean="0">
                <a:solidFill>
                  <a:srgbClr val="FF0000"/>
                </a:solidFill>
              </a:rPr>
              <a:t>mesopredator</a:t>
            </a:r>
            <a:r>
              <a:rPr lang="en-US" baseline="0" dirty="0" smtClean="0">
                <a:solidFill>
                  <a:srgbClr val="FF0000"/>
                </a:solidFill>
              </a:rPr>
              <a:t> rich environment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Summarize objectives and leave with focus on the importance of considering bottom-up and top-down effects.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Take-home message is that when we are investigating the impacts of top-down processes in coral reefs, we need to consider bottom-up effects due to the inherent synergisms that may produce responses in the fish community.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Coral Reef Resilience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18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B7707-63FD-42D5-880F-1544246B7DBC}" type="datetimeFigureOut">
              <a:rPr lang="en-US" smtClean="0"/>
              <a:pPr/>
              <a:t>7/9/2012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C90BB-781F-4394-9823-8B464762AA12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chart" Target="../charts/chart7.xml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496" y="158775"/>
            <a:ext cx="9073008" cy="1470025"/>
          </a:xfrm>
        </p:spPr>
        <p:txBody>
          <a:bodyPr>
            <a:noAutofit/>
          </a:bodyPr>
          <a:lstStyle/>
          <a:p>
            <a:r>
              <a:rPr lang="en-AU" sz="2400" b="1" dirty="0" smtClean="0"/>
              <a:t>Taken out of context: the effects of shark removal in the dynamic environment of a coral reef </a:t>
            </a:r>
            <a:br>
              <a:rPr lang="en-AU" sz="2400" b="1" dirty="0" smtClean="0"/>
            </a:br>
            <a:r>
              <a:rPr lang="en-CA" sz="2800" dirty="0"/>
              <a:t/>
            </a:r>
            <a:br>
              <a:rPr lang="en-CA" sz="2800" dirty="0"/>
            </a:br>
            <a:endParaRPr lang="en-CA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44000" cy="936104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Jonathan L.W. </a:t>
            </a:r>
            <a:r>
              <a:rPr lang="en-US" sz="2000" dirty="0" err="1" smtClean="0">
                <a:solidFill>
                  <a:schemeClr val="tx1"/>
                </a:solidFill>
              </a:rPr>
              <a:t>Ruppert</a:t>
            </a:r>
            <a:r>
              <a:rPr lang="en-US" sz="2000" dirty="0" smtClean="0">
                <a:solidFill>
                  <a:schemeClr val="tx1"/>
                </a:solidFill>
              </a:rPr>
              <a:t>, Mike Travers, Marie-</a:t>
            </a:r>
            <a:r>
              <a:rPr lang="en-US" sz="2000" dirty="0" err="1" smtClean="0">
                <a:solidFill>
                  <a:schemeClr val="tx1"/>
                </a:solidFill>
              </a:rPr>
              <a:t>Josée</a:t>
            </a:r>
            <a:r>
              <a:rPr lang="en-US" sz="2000" dirty="0" smtClean="0">
                <a:solidFill>
                  <a:schemeClr val="tx1"/>
                </a:solidFill>
              </a:rPr>
              <a:t> Fortin and </a:t>
            </a:r>
            <a:r>
              <a:rPr lang="en-US" sz="2000" b="1" dirty="0" smtClean="0">
                <a:solidFill>
                  <a:schemeClr val="tx1"/>
                </a:solidFill>
              </a:rPr>
              <a:t>Mark G. </a:t>
            </a:r>
            <a:r>
              <a:rPr lang="en-US" sz="2000" b="1" dirty="0" err="1" smtClean="0">
                <a:solidFill>
                  <a:schemeClr val="tx1"/>
                </a:solidFill>
              </a:rPr>
              <a:t>Meekan</a:t>
            </a:r>
            <a:endParaRPr lang="en-CA" sz="2000" b="1" dirty="0">
              <a:solidFill>
                <a:schemeClr val="tx1"/>
              </a:solidFill>
            </a:endParaRPr>
          </a:p>
        </p:txBody>
      </p:sp>
      <p:pic>
        <p:nvPicPr>
          <p:cNvPr id="7" name="Picture 5" descr="sharkpr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7160"/>
            <a:ext cx="7992888" cy="4892199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4258816" cy="4525964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High numbers sharks – high coral cover, absent – low coral cover</a:t>
            </a:r>
          </a:p>
          <a:p>
            <a:r>
              <a:rPr lang="en-CA" dirty="0" smtClean="0"/>
              <a:t>Changes in trophic structure of fish communities</a:t>
            </a:r>
          </a:p>
          <a:p>
            <a:r>
              <a:rPr lang="en-CA" dirty="0" smtClean="0"/>
              <a:t>Confounding of human activity (fishing down food chain) and natural disturbance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" r="47261"/>
          <a:stretch/>
        </p:blipFill>
        <p:spPr bwMode="auto">
          <a:xfrm>
            <a:off x="4716016" y="1124743"/>
            <a:ext cx="4174961" cy="50377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5797645" y="6289575"/>
            <a:ext cx="2230739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dirty="0" err="1" smtClean="0"/>
              <a:t>Sandin</a:t>
            </a:r>
            <a:r>
              <a:rPr lang="en-CA" sz="1400" dirty="0" smtClean="0"/>
              <a:t> </a:t>
            </a:r>
            <a:r>
              <a:rPr lang="en-CA" sz="1400" i="1" dirty="0"/>
              <a:t>et al. </a:t>
            </a:r>
            <a:r>
              <a:rPr lang="en-CA" sz="1400" dirty="0"/>
              <a:t>2008 </a:t>
            </a:r>
            <a:r>
              <a:rPr lang="en-CA" sz="1400" i="1" dirty="0" err="1"/>
              <a:t>PLoS</a:t>
            </a:r>
            <a:r>
              <a:rPr lang="en-CA" sz="1400" i="1" dirty="0"/>
              <a:t> </a:t>
            </a:r>
            <a:r>
              <a:rPr lang="en-CA" sz="1400" i="1" dirty="0" smtClean="0"/>
              <a:t>ONE</a:t>
            </a:r>
          </a:p>
        </p:txBody>
      </p:sp>
      <p:sp>
        <p:nvSpPr>
          <p:cNvPr id="10" name="Title 4"/>
          <p:cNvSpPr txBox="1">
            <a:spLocks/>
          </p:cNvSpPr>
          <p:nvPr/>
        </p:nvSpPr>
        <p:spPr>
          <a:xfrm>
            <a:off x="636016" y="116632"/>
            <a:ext cx="8472488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3200" b="1" dirty="0" smtClean="0">
                <a:latin typeface="+mj-lt"/>
                <a:ea typeface="+mj-ea"/>
                <a:cs typeface="+mj-cs"/>
              </a:rPr>
              <a:t>Coral Reefs: Human Activity or Top–Predators?</a:t>
            </a:r>
          </a:p>
        </p:txBody>
      </p:sp>
    </p:spTree>
    <p:extLst>
      <p:ext uri="{BB962C8B-B14F-4D97-AF65-F5344CB8AC3E}">
        <p14:creationId xmlns:p14="http://schemas.microsoft.com/office/powerpoint/2010/main" val="377357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804" y="-171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Aims</a:t>
            </a:r>
            <a:endParaRPr lang="en-C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80728"/>
            <a:ext cx="8429684" cy="3168351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Does fishing impact shark abundance?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Do changes in the abundance of sharks affect the structure of the reef fish community?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How do benthic disturbances (cyclones, bleaching) alter fish communities?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Are there synergistic effects of these top-down and bottom-up processes?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pic>
        <p:nvPicPr>
          <p:cNvPr id="5" name="Picture 2" descr="http://www.scientificillustrator.com/art/fish/coral-reef.jpg"/>
          <p:cNvPicPr>
            <a:picLocks noChangeAspect="1" noChangeArrowheads="1"/>
          </p:cNvPicPr>
          <p:nvPr/>
        </p:nvPicPr>
        <p:blipFill>
          <a:blip r:embed="rId3" cstate="print"/>
          <a:srcRect t="31461" r="2240"/>
          <a:stretch>
            <a:fillRect/>
          </a:stretch>
        </p:blipFill>
        <p:spPr bwMode="auto">
          <a:xfrm>
            <a:off x="0" y="4357694"/>
            <a:ext cx="914400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onathan Ruppert\Desktop\Chapter 2\Figures\CCFFR_Pres_map1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0" y="-194722"/>
            <a:ext cx="9144000" cy="7066344"/>
          </a:xfrm>
          <a:prstGeom prst="rect">
            <a:avLst/>
          </a:prstGeom>
          <a:noFill/>
        </p:spPr>
      </p:pic>
      <p:pic>
        <p:nvPicPr>
          <p:cNvPr id="5" name="Picture 3" descr="C:\Users\Jonathan Ruppert\Desktop\Chapter 2\Figures\CCFFR_Pres_map2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/>
          <a:stretch>
            <a:fillRect/>
          </a:stretch>
        </p:blipFill>
        <p:spPr bwMode="auto">
          <a:xfrm>
            <a:off x="5771" y="-204716"/>
            <a:ext cx="9174741" cy="7090100"/>
          </a:xfrm>
          <a:prstGeom prst="rect">
            <a:avLst/>
          </a:prstGeom>
          <a:noFill/>
        </p:spPr>
      </p:pic>
      <p:pic>
        <p:nvPicPr>
          <p:cNvPr id="6" name="Picture 5" descr="IMG_287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928" y="-27384"/>
            <a:ext cx="3987552" cy="2990664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ndo_longlin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0848"/>
            <a:ext cx="2441848" cy="3662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sharkpra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135" y="3222694"/>
            <a:ext cx="5029200" cy="32067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C:\Users\Jonathan Ruppert\Desktop\Chapter 2\Figures\Figure1.jpg"/>
          <p:cNvPicPr>
            <a:picLocks noChangeAspect="1"/>
          </p:cNvPicPr>
          <p:nvPr/>
        </p:nvPicPr>
        <p:blipFill>
          <a:blip r:embed="rId3" cstate="print">
            <a:lum bright="-10000" contrast="20000"/>
          </a:blip>
          <a:srcRect l="14365" t="16753" r="14365" b="17160"/>
          <a:stretch>
            <a:fillRect/>
          </a:stretch>
        </p:blipFill>
        <p:spPr bwMode="auto">
          <a:xfrm>
            <a:off x="595" y="80811"/>
            <a:ext cx="9096080" cy="664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940152" y="836712"/>
            <a:ext cx="50405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72000" y="2844000"/>
            <a:ext cx="374441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Rowley Shoals </a:t>
            </a:r>
            <a:r>
              <a:rPr lang="en-US" sz="2400" b="1" dirty="0" smtClean="0">
                <a:solidFill>
                  <a:srgbClr val="FF0000"/>
                </a:solidFill>
              </a:rPr>
              <a:t>(Non-Fished)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16000" y="2844000"/>
            <a:ext cx="158417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Scott Reefs </a:t>
            </a:r>
            <a:r>
              <a:rPr lang="en-US" sz="2400" b="1" dirty="0" smtClean="0">
                <a:solidFill>
                  <a:srgbClr val="FF0000"/>
                </a:solidFill>
              </a:rPr>
              <a:t>(Fished)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0152" y="796642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Ashmore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(Fished)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0" y="980728"/>
          <a:ext cx="8671560" cy="5667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-171400"/>
            <a:ext cx="8643998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Fished Reefs: Coral Bleaching</a:t>
            </a:r>
            <a:endParaRPr lang="en-CA" sz="3600" b="1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2340546" y="4148286"/>
            <a:ext cx="1728192" cy="15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0" y="1052736"/>
          <a:ext cx="8907780" cy="5523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itle 1"/>
          <p:cNvSpPr txBox="1">
            <a:spLocks/>
          </p:cNvSpPr>
          <p:nvPr/>
        </p:nvSpPr>
        <p:spPr>
          <a:xfrm>
            <a:off x="214282" y="-171400"/>
            <a:ext cx="86439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Non-Fished Reefs: Cyclonic Event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1332434" y="2852142"/>
            <a:ext cx="1728192" cy="15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4499992" y="1314849"/>
            <a:ext cx="783142" cy="1520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052736"/>
            <a:ext cx="4464496" cy="561662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Fishing (Fished vs. 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                   Non-Fished)</a:t>
            </a:r>
          </a:p>
          <a:p>
            <a:pPr lvl="1"/>
            <a:r>
              <a:rPr lang="en-US" dirty="0" smtClean="0"/>
              <a:t>Shark density differences between Rowley and Scott</a:t>
            </a:r>
          </a:p>
          <a:p>
            <a:pPr lvl="1">
              <a:buNone/>
            </a:pPr>
            <a:endParaRPr lang="en-US" sz="2000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Disturbance (Disturbed vs. Non-Disturbed)</a:t>
            </a:r>
          </a:p>
          <a:p>
            <a:pPr marL="457200" lvl="1" indent="0">
              <a:buNone/>
            </a:pPr>
            <a:r>
              <a:rPr lang="en-US" dirty="0" smtClean="0"/>
              <a:t> &lt; 30% coral cover threshold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Treatments: Fishing and Disturbance</a:t>
            </a:r>
            <a:endParaRPr lang="en-CA" sz="3600" b="1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 b="1">
              <a:latin typeface="Calibr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505" t="1377" r="505" b="50256"/>
          <a:stretch>
            <a:fillRect/>
          </a:stretch>
        </p:blipFill>
        <p:spPr bwMode="auto">
          <a:xfrm>
            <a:off x="3995936" y="1268760"/>
            <a:ext cx="503023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4499992" y="3573016"/>
          <a:ext cx="4171568" cy="2931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4644008" y="2247255"/>
            <a:ext cx="2318210" cy="461665"/>
            <a:chOff x="5652120" y="1959223"/>
            <a:chExt cx="2318210" cy="461665"/>
          </a:xfrm>
        </p:grpSpPr>
        <p:cxnSp>
          <p:nvCxnSpPr>
            <p:cNvPr id="12" name="Straight Arrow Connector 11"/>
            <p:cNvCxnSpPr/>
            <p:nvPr/>
          </p:nvCxnSpPr>
          <p:spPr>
            <a:xfrm rot="10800000">
              <a:off x="5652120" y="2204864"/>
              <a:ext cx="72008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372200" y="1959223"/>
              <a:ext cx="15981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b="1" dirty="0" smtClean="0"/>
                <a:t>Scott Reefs</a:t>
              </a:r>
              <a:endParaRPr lang="en-CA" sz="2400" b="1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11960" y="2607294"/>
            <a:ext cx="3403414" cy="461665"/>
            <a:chOff x="4211960" y="2607294"/>
            <a:chExt cx="3403414" cy="461665"/>
          </a:xfrm>
        </p:grpSpPr>
        <p:cxnSp>
          <p:nvCxnSpPr>
            <p:cNvPr id="14" name="Straight Arrow Connector 13"/>
            <p:cNvCxnSpPr/>
            <p:nvPr/>
          </p:nvCxnSpPr>
          <p:spPr>
            <a:xfrm rot="10800000" flipV="1">
              <a:off x="4211960" y="2852935"/>
              <a:ext cx="1368152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599309" y="2607294"/>
              <a:ext cx="2016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b="1" dirty="0" smtClean="0"/>
                <a:t>Rowley Shoals</a:t>
              </a:r>
              <a:endParaRPr lang="en-CA" sz="2400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580112" y="4797152"/>
            <a:ext cx="3541590" cy="1242040"/>
            <a:chOff x="5580112" y="4797152"/>
            <a:chExt cx="3541590" cy="1242040"/>
          </a:xfrm>
        </p:grpSpPr>
        <p:sp>
          <p:nvSpPr>
            <p:cNvPr id="11" name="Rectangle 10"/>
            <p:cNvSpPr/>
            <p:nvPr/>
          </p:nvSpPr>
          <p:spPr>
            <a:xfrm>
              <a:off x="5580112" y="5157192"/>
              <a:ext cx="2664296" cy="882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88424" y="4797152"/>
              <a:ext cx="73327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b="1" dirty="0" smtClean="0">
                  <a:solidFill>
                    <a:srgbClr val="FF0000"/>
                  </a:solidFill>
                </a:rPr>
                <a:t>30%</a:t>
              </a:r>
            </a:p>
            <a:p>
              <a:pPr algn="ctr"/>
              <a:r>
                <a:rPr lang="en-CA" b="1" dirty="0" smtClean="0">
                  <a:solidFill>
                    <a:srgbClr val="FF0000"/>
                  </a:solidFill>
                </a:rPr>
                <a:t>Coral</a:t>
              </a:r>
            </a:p>
            <a:p>
              <a:pPr algn="ctr"/>
              <a:r>
                <a:rPr lang="en-CA" b="1" dirty="0" smtClean="0">
                  <a:solidFill>
                    <a:srgbClr val="FF0000"/>
                  </a:solidFill>
                </a:rPr>
                <a:t>Cover</a:t>
              </a:r>
              <a:endParaRPr lang="en-CA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7" name="Picture 10" descr="sinar lohl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" r="5061"/>
          <a:stretch>
            <a:fillRect/>
          </a:stretch>
        </p:blipFill>
        <p:spPr bwMode="auto">
          <a:xfrm>
            <a:off x="7615374" y="2841870"/>
            <a:ext cx="1398329" cy="104874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905084" y="3929160"/>
            <a:ext cx="4915388" cy="252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Shark Community Data: BRUVS</a:t>
            </a:r>
            <a:endParaRPr lang="en-C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" y="980728"/>
            <a:ext cx="8533042" cy="5630683"/>
          </a:xfrm>
        </p:spPr>
        <p:txBody>
          <a:bodyPr>
            <a:normAutofit/>
          </a:bodyPr>
          <a:lstStyle/>
          <a:p>
            <a:r>
              <a:rPr lang="en-US" dirty="0" smtClean="0"/>
              <a:t>BRUVS (Baited Remote Underwater Video Station)</a:t>
            </a:r>
          </a:p>
          <a:p>
            <a:pPr lvl="1"/>
            <a:r>
              <a:rPr lang="en-US" dirty="0" smtClean="0"/>
              <a:t>All reefs (2003/2004)</a:t>
            </a:r>
          </a:p>
          <a:p>
            <a:pPr lvl="1"/>
            <a:r>
              <a:rPr lang="en-US" dirty="0" smtClean="0"/>
              <a:t>Target apex predators &amp; carnivores</a:t>
            </a:r>
          </a:p>
          <a:p>
            <a:pPr lvl="1"/>
            <a:r>
              <a:rPr lang="en-US" dirty="0" smtClean="0"/>
              <a:t>Depth range: 5 – 100 m</a:t>
            </a:r>
          </a:p>
          <a:p>
            <a:pPr lvl="1"/>
            <a:r>
              <a:rPr lang="en-US" dirty="0" smtClean="0"/>
              <a:t>1 to 1.5 hrs per drop</a:t>
            </a:r>
          </a:p>
          <a:p>
            <a:pPr lvl="1"/>
            <a:r>
              <a:rPr lang="en-US" dirty="0" err="1" smtClean="0"/>
              <a:t>MaxN</a:t>
            </a:r>
            <a:r>
              <a:rPr lang="en-US" dirty="0" smtClean="0"/>
              <a:t> statistic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/>
          <p:nvPr/>
        </p:nvGrpSpPr>
        <p:grpSpPr>
          <a:xfrm>
            <a:off x="4355977" y="1700808"/>
            <a:ext cx="4680519" cy="3744416"/>
            <a:chOff x="5490326" y="3929066"/>
            <a:chExt cx="3320302" cy="271464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9199"/>
            <a:stretch>
              <a:fillRect/>
            </a:stretch>
          </p:blipFill>
          <p:spPr bwMode="auto">
            <a:xfrm>
              <a:off x="5732128" y="4014810"/>
              <a:ext cx="3078500" cy="2628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5643570" y="4143380"/>
              <a:ext cx="642942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847896" y="4033475"/>
              <a:ext cx="642942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490326" y="4451113"/>
              <a:ext cx="571504" cy="7830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500826" y="4000504"/>
              <a:ext cx="142876" cy="1428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572264" y="3929066"/>
              <a:ext cx="142876" cy="1428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4499992" y="1314849"/>
            <a:ext cx="783142" cy="1520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980728"/>
            <a:ext cx="5040560" cy="5616624"/>
          </a:xfrm>
        </p:spPr>
        <p:txBody>
          <a:bodyPr>
            <a:normAutofit/>
          </a:bodyPr>
          <a:lstStyle/>
          <a:p>
            <a:r>
              <a:rPr lang="en-US" dirty="0" smtClean="0"/>
              <a:t>AIMS LTMP (Long-Term Monitoring Program)</a:t>
            </a:r>
          </a:p>
          <a:p>
            <a:pPr lvl="1"/>
            <a:r>
              <a:rPr lang="en-US" dirty="0" smtClean="0"/>
              <a:t>Scott and Rowley (1994 – Present)</a:t>
            </a:r>
          </a:p>
          <a:p>
            <a:pPr lvl="1"/>
            <a:r>
              <a:rPr lang="en-US" dirty="0" smtClean="0"/>
              <a:t>6 reefs; 3 sites each (</a:t>
            </a:r>
            <a:r>
              <a:rPr lang="en-US" i="1" dirty="0" smtClean="0"/>
              <a:t>n</a:t>
            </a:r>
            <a:r>
              <a:rPr lang="en-US" dirty="0" smtClean="0"/>
              <a:t>=18)</a:t>
            </a:r>
          </a:p>
          <a:p>
            <a:pPr lvl="1"/>
            <a:r>
              <a:rPr lang="en-US" dirty="0" smtClean="0"/>
              <a:t>Northeast reef slope</a:t>
            </a:r>
          </a:p>
          <a:p>
            <a:pPr lvl="1"/>
            <a:r>
              <a:rPr lang="en-US" dirty="0" smtClean="0"/>
              <a:t>Benthic surveys alongside</a:t>
            </a:r>
          </a:p>
          <a:p>
            <a:pPr lvl="1"/>
            <a:r>
              <a:rPr lang="en-US" dirty="0" smtClean="0"/>
              <a:t>Abundance counts (18 </a:t>
            </a:r>
          </a:p>
          <a:p>
            <a:pPr lvl="1">
              <a:buNone/>
            </a:pPr>
            <a:r>
              <a:rPr lang="en-US" dirty="0" smtClean="0"/>
              <a:t>	families; non-cryptic </a:t>
            </a:r>
          </a:p>
          <a:p>
            <a:pPr lvl="1">
              <a:buNone/>
            </a:pPr>
            <a:r>
              <a:rPr lang="en-US" dirty="0" smtClean="0"/>
              <a:t>	species; excludes recruits)</a:t>
            </a:r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7547917" y="5497289"/>
            <a:ext cx="1482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dirty="0"/>
              <a:t>SOURCE: AIMS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Trophic Structure of Coral Reef Fishes</a:t>
            </a:r>
            <a:endParaRPr lang="en-CA" sz="3600" b="1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857240"/>
              </p:ext>
            </p:extLst>
          </p:nvPr>
        </p:nvGraphicFramePr>
        <p:xfrm>
          <a:off x="683568" y="1285860"/>
          <a:ext cx="7747794" cy="5572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Results: Shark Density (permuted ANOVA)</a:t>
            </a:r>
            <a:endParaRPr lang="en-CA" sz="3600" b="1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411760" y="1268760"/>
            <a:ext cx="5256584" cy="2333873"/>
            <a:chOff x="2411760" y="1268760"/>
            <a:chExt cx="5256584" cy="2333873"/>
          </a:xfrm>
        </p:grpSpPr>
        <p:sp>
          <p:nvSpPr>
            <p:cNvPr id="9" name="TextBox 8"/>
            <p:cNvSpPr txBox="1"/>
            <p:nvPr/>
          </p:nvSpPr>
          <p:spPr>
            <a:xfrm>
              <a:off x="6722251" y="1268760"/>
              <a:ext cx="9460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/>
                <a:t>n</a:t>
              </a:r>
              <a:r>
                <a:rPr lang="en-US" sz="2400" dirty="0" smtClean="0"/>
                <a:t> = 94</a:t>
              </a:r>
              <a:endParaRPr lang="en-CA" sz="2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62011" y="3140968"/>
              <a:ext cx="9460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/>
                <a:t>n</a:t>
              </a:r>
              <a:r>
                <a:rPr lang="en-US" sz="2400" dirty="0" smtClean="0"/>
                <a:t> = 28</a:t>
              </a:r>
              <a:endParaRPr lang="en-CA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11760" y="3140968"/>
              <a:ext cx="9460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/>
                <a:t>n</a:t>
              </a:r>
              <a:r>
                <a:rPr lang="en-US" sz="2400" dirty="0" smtClean="0"/>
                <a:t> = 46</a:t>
              </a:r>
              <a:endParaRPr lang="en-CA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067944" y="1628800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p </a:t>
            </a:r>
            <a:r>
              <a:rPr lang="en-US" sz="2400" dirty="0" smtClean="0"/>
              <a:t>&lt; 0.01</a:t>
            </a:r>
            <a:endParaRPr lang="en-CA" sz="2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2411760" y="1671191"/>
            <a:ext cx="5117122" cy="2333873"/>
            <a:chOff x="2411760" y="1671191"/>
            <a:chExt cx="5117122" cy="2333873"/>
          </a:xfrm>
        </p:grpSpPr>
        <p:sp>
          <p:nvSpPr>
            <p:cNvPr id="12" name="TextBox 11"/>
            <p:cNvSpPr txBox="1"/>
            <p:nvPr/>
          </p:nvSpPr>
          <p:spPr>
            <a:xfrm>
              <a:off x="6722251" y="1671191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/>
                <a:t>α</a:t>
              </a:r>
              <a:r>
                <a:rPr lang="en-US" sz="2400" dirty="0" smtClean="0"/>
                <a:t> = 9</a:t>
              </a:r>
              <a:endParaRPr lang="en-CA" sz="2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62011" y="3543399"/>
              <a:ext cx="8050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/>
                <a:t>α</a:t>
              </a:r>
              <a:r>
                <a:rPr lang="en-US" sz="2400" dirty="0" smtClean="0"/>
                <a:t> = 5</a:t>
              </a:r>
              <a:endParaRPr lang="en-CA" sz="2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11760" y="3543399"/>
              <a:ext cx="8050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/>
                <a:t>α</a:t>
              </a:r>
              <a:r>
                <a:rPr lang="en-US" sz="2400" dirty="0" smtClean="0"/>
                <a:t> = 5</a:t>
              </a:r>
              <a:endParaRPr lang="en-CA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021288" y="1397675"/>
            <a:ext cx="19432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Fished vs. Non-Fished:</a:t>
            </a:r>
          </a:p>
          <a:p>
            <a:r>
              <a:rPr lang="en-US" dirty="0" smtClean="0"/>
              <a:t>Carnivores &amp; Herbivores (Territorial &amp; Non – Territorial)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 smtClean="0"/>
              <a:t>Differences in </a:t>
            </a:r>
            <a:r>
              <a:rPr lang="en-CA" sz="3600" b="1" dirty="0" err="1" smtClean="0"/>
              <a:t>Trophic</a:t>
            </a:r>
            <a:r>
              <a:rPr lang="en-CA" sz="3600" b="1" dirty="0" smtClean="0"/>
              <a:t> Structure (RDA)</a:t>
            </a:r>
            <a:endParaRPr lang="en-CA" sz="3600" b="1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36512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21288" y="3989963"/>
            <a:ext cx="19432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Disturbance vs. Non-Disturbance:</a:t>
            </a:r>
          </a:p>
          <a:p>
            <a:r>
              <a:rPr lang="en-US" dirty="0" smtClean="0"/>
              <a:t>Herbivores, </a:t>
            </a:r>
            <a:r>
              <a:rPr lang="en-US" dirty="0" err="1" smtClean="0"/>
              <a:t>Planktivores</a:t>
            </a:r>
            <a:r>
              <a:rPr lang="en-US" dirty="0" smtClean="0"/>
              <a:t>, </a:t>
            </a:r>
            <a:r>
              <a:rPr lang="en-US" dirty="0" err="1" smtClean="0"/>
              <a:t>Corallivores</a:t>
            </a:r>
            <a:r>
              <a:rPr lang="en-US" dirty="0" smtClean="0"/>
              <a:t>, and </a:t>
            </a:r>
            <a:r>
              <a:rPr lang="en-US" dirty="0" err="1" smtClean="0"/>
              <a:t>Detritivores</a:t>
            </a:r>
            <a:endParaRPr lang="en-US" dirty="0" smtClean="0"/>
          </a:p>
        </p:txBody>
      </p:sp>
      <p:pic>
        <p:nvPicPr>
          <p:cNvPr id="11" name="Picture 10" descr="C:\Users\Jonathan\Desktop\Jonathan's Files\Chapter 2\NATURE Manuscript\RDA_Plot.emf"/>
          <p:cNvPicPr/>
          <p:nvPr/>
        </p:nvPicPr>
        <p:blipFill>
          <a:blip r:embed="rId3" cstate="print"/>
          <a:srcRect l="14282" t="11276" r="8456" b="6067"/>
          <a:stretch>
            <a:fillRect/>
          </a:stretch>
        </p:blipFill>
        <p:spPr bwMode="auto">
          <a:xfrm>
            <a:off x="0" y="908720"/>
            <a:ext cx="709228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 rot="-1800000">
            <a:off x="1305030" y="1775148"/>
            <a:ext cx="4445708" cy="1507505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2"/>
          <p:cNvSpPr/>
          <p:nvPr/>
        </p:nvSpPr>
        <p:spPr>
          <a:xfrm rot="-1740000">
            <a:off x="4027914" y="3006539"/>
            <a:ext cx="1456617" cy="3182141"/>
          </a:xfrm>
          <a:prstGeom prst="ellipse">
            <a:avLst/>
          </a:prstGeom>
          <a:solidFill>
            <a:srgbClr val="28F83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016656524"/>
              </p:ext>
            </p:extLst>
          </p:nvPr>
        </p:nvGraphicFramePr>
        <p:xfrm>
          <a:off x="179512" y="1187624"/>
          <a:ext cx="8784976" cy="5625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490" y="-171400"/>
            <a:ext cx="8643998" cy="114300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 err="1" smtClean="0"/>
              <a:t>Trophic</a:t>
            </a:r>
            <a:r>
              <a:rPr lang="en-CA" sz="3600" b="1" dirty="0" smtClean="0"/>
              <a:t> Group Responses: Carnivores</a:t>
            </a:r>
            <a:endParaRPr lang="en-CA" sz="3600" b="1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0152" y="3111351"/>
            <a:ext cx="1646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latin typeface="Arial" pitchFamily="34" charset="0"/>
                <a:cs typeface="Arial" pitchFamily="34" charset="0"/>
              </a:rPr>
              <a:t>** </a:t>
            </a:r>
            <a:r>
              <a:rPr lang="en-CA" sz="24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 &lt; 0.01</a:t>
            </a:r>
            <a:endParaRPr lang="en-C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69956" y="2679303"/>
            <a:ext cx="1526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en-CA" sz="24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 &lt; 0.05</a:t>
            </a:r>
            <a:endParaRPr lang="en-C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7824" y="1043608"/>
            <a:ext cx="218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*</a:t>
            </a:r>
            <a:endParaRPr lang="en-CA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475656" y="1412776"/>
            <a:ext cx="3312368" cy="1575048"/>
            <a:chOff x="2511217" y="1454170"/>
            <a:chExt cx="1080006" cy="39628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2727216" y="1454178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2511217" y="1454170"/>
              <a:ext cx="1080006" cy="396280"/>
              <a:chOff x="2141366" y="4314582"/>
              <a:chExt cx="1002161" cy="297210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2141366" y="4365104"/>
                <a:ext cx="40086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2742664" y="4611792"/>
                <a:ext cx="40086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2934790" y="4314582"/>
                <a:ext cx="0" cy="2970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2341796" y="4314582"/>
                <a:ext cx="59461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TextBox 19"/>
          <p:cNvSpPr txBox="1"/>
          <p:nvPr/>
        </p:nvSpPr>
        <p:spPr>
          <a:xfrm rot="16200000">
            <a:off x="-1801344" y="3563007"/>
            <a:ext cx="4475071" cy="52322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CA" sz="2800" dirty="0" smtClean="0"/>
              <a:t>Density Km</a:t>
            </a:r>
            <a:r>
              <a:rPr lang="en-CA" sz="2800" baseline="30000" dirty="0" smtClean="0"/>
              <a:t>-2</a:t>
            </a:r>
            <a:r>
              <a:rPr lang="en-CA" sz="2800" dirty="0" smtClean="0"/>
              <a:t> (mean ± 95%CI) </a:t>
            </a:r>
            <a:endParaRPr lang="en-CA" sz="2800" baseline="30000" dirty="0"/>
          </a:p>
        </p:txBody>
      </p:sp>
      <p:grpSp>
        <p:nvGrpSpPr>
          <p:cNvPr id="30" name="Group 12"/>
          <p:cNvGrpSpPr/>
          <p:nvPr/>
        </p:nvGrpSpPr>
        <p:grpSpPr>
          <a:xfrm>
            <a:off x="6084168" y="620688"/>
            <a:ext cx="2880320" cy="2016224"/>
            <a:chOff x="5436096" y="1412776"/>
            <a:chExt cx="3583907" cy="2592288"/>
          </a:xfrm>
        </p:grpSpPr>
        <p:pic>
          <p:nvPicPr>
            <p:cNvPr id="31" name="Picture 6" descr="Lutjanus gibbus"/>
            <p:cNvPicPr>
              <a:picLocks noChangeAspect="1" noChangeArrowheads="1"/>
            </p:cNvPicPr>
            <p:nvPr/>
          </p:nvPicPr>
          <p:blipFill>
            <a:blip r:embed="rId4" cstate="print">
              <a:lum contrast="10000"/>
            </a:blip>
            <a:srcRect l="2362" t="9450" r="4919" b="24401"/>
            <a:stretch>
              <a:fillRect/>
            </a:stretch>
          </p:blipFill>
          <p:spPr bwMode="auto">
            <a:xfrm>
              <a:off x="6732240" y="2780928"/>
              <a:ext cx="2287763" cy="1224136"/>
            </a:xfrm>
            <a:prstGeom prst="rect">
              <a:avLst/>
            </a:prstGeom>
            <a:noFill/>
          </p:spPr>
        </p:pic>
        <p:pic>
          <p:nvPicPr>
            <p:cNvPr id="32" name="Picture 4" descr="Lutjanus bohar"/>
            <p:cNvPicPr>
              <a:picLocks noChangeAspect="1" noChangeArrowheads="1"/>
            </p:cNvPicPr>
            <p:nvPr/>
          </p:nvPicPr>
          <p:blipFill>
            <a:blip r:embed="rId5" cstate="print">
              <a:lum contrast="10000"/>
            </a:blip>
            <a:srcRect l="2362" t="14175" r="4320" b="24401"/>
            <a:stretch>
              <a:fillRect/>
            </a:stretch>
          </p:blipFill>
          <p:spPr bwMode="auto">
            <a:xfrm>
              <a:off x="6372200" y="1412776"/>
              <a:ext cx="2592288" cy="1279737"/>
            </a:xfrm>
            <a:prstGeom prst="rect">
              <a:avLst/>
            </a:prstGeom>
            <a:noFill/>
          </p:spPr>
        </p:pic>
        <p:pic>
          <p:nvPicPr>
            <p:cNvPr id="33" name="Picture 2" descr="Lutjanus decussatus"/>
            <p:cNvPicPr>
              <a:picLocks noChangeAspect="1" noChangeArrowheads="1"/>
            </p:cNvPicPr>
            <p:nvPr/>
          </p:nvPicPr>
          <p:blipFill>
            <a:blip r:embed="rId6" cstate="print">
              <a:lum contrast="10000"/>
            </a:blip>
            <a:srcRect l="2362" t="11025" b="25976"/>
            <a:stretch>
              <a:fillRect/>
            </a:stretch>
          </p:blipFill>
          <p:spPr bwMode="auto">
            <a:xfrm>
              <a:off x="5436096" y="2348880"/>
              <a:ext cx="1656184" cy="80147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Chart 41"/>
          <p:cNvGraphicFramePr/>
          <p:nvPr>
            <p:extLst>
              <p:ext uri="{D42A27DB-BD31-4B8C-83A1-F6EECF244321}">
                <p14:modId xmlns:p14="http://schemas.microsoft.com/office/powerpoint/2010/main" val="1494325049"/>
              </p:ext>
            </p:extLst>
          </p:nvPr>
        </p:nvGraphicFramePr>
        <p:xfrm>
          <a:off x="251520" y="908720"/>
          <a:ext cx="856895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490" y="-171400"/>
            <a:ext cx="8643998" cy="114300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 err="1" smtClean="0"/>
              <a:t>Trophic</a:t>
            </a:r>
            <a:r>
              <a:rPr lang="en-CA" sz="3600" b="1" dirty="0" smtClean="0"/>
              <a:t> Group Responses: Herbivores</a:t>
            </a:r>
            <a:endParaRPr lang="en-CA" sz="3600" b="1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-1940429" y="3284103"/>
            <a:ext cx="4475071" cy="52322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CA" sz="2800" dirty="0" smtClean="0"/>
              <a:t>Density Km</a:t>
            </a:r>
            <a:r>
              <a:rPr lang="en-CA" sz="2800" baseline="30000" dirty="0" smtClean="0"/>
              <a:t>-2</a:t>
            </a:r>
            <a:r>
              <a:rPr lang="en-CA" sz="2800" dirty="0" smtClean="0"/>
              <a:t> (mean ± 95%CI) </a:t>
            </a:r>
            <a:endParaRPr lang="en-CA" sz="2800" baseline="30000" dirty="0"/>
          </a:p>
        </p:txBody>
      </p:sp>
      <p:sp>
        <p:nvSpPr>
          <p:cNvPr id="15" name="TextBox 14"/>
          <p:cNvSpPr txBox="1"/>
          <p:nvPr/>
        </p:nvSpPr>
        <p:spPr>
          <a:xfrm>
            <a:off x="5940152" y="3111351"/>
            <a:ext cx="1646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latin typeface="Arial" pitchFamily="34" charset="0"/>
                <a:cs typeface="Arial" pitchFamily="34" charset="0"/>
              </a:rPr>
              <a:t>** </a:t>
            </a:r>
            <a:r>
              <a:rPr lang="en-CA" sz="24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 &lt; 0.01</a:t>
            </a:r>
            <a:endParaRPr lang="en-C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69956" y="2679303"/>
            <a:ext cx="1526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en-CA" sz="24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 &lt; 0.05</a:t>
            </a:r>
            <a:endParaRPr lang="en-CA" sz="2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510094" y="1268760"/>
            <a:ext cx="3133914" cy="2485046"/>
            <a:chOff x="1510094" y="1268760"/>
            <a:chExt cx="3133914" cy="2485046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1510094" y="1556792"/>
              <a:ext cx="1261706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835696" y="1268760"/>
              <a:ext cx="5040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3200" dirty="0" smtClean="0">
                  <a:latin typeface="Arial" pitchFamily="34" charset="0"/>
                  <a:cs typeface="Arial" pitchFamily="34" charset="0"/>
                </a:rPr>
                <a:t>**</a:t>
              </a:r>
              <a:endParaRPr lang="en-CA" sz="32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0" name="Group 24"/>
            <p:cNvGrpSpPr/>
            <p:nvPr/>
          </p:nvGrpSpPr>
          <p:grpSpPr>
            <a:xfrm>
              <a:off x="1656003" y="1772816"/>
              <a:ext cx="1872000" cy="1980990"/>
              <a:chOff x="4907260" y="4175998"/>
              <a:chExt cx="572146" cy="43353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flipV="1">
                <a:off x="4907260" y="4176215"/>
                <a:ext cx="0" cy="4333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5479406" y="4176000"/>
                <a:ext cx="0" cy="42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4907260" y="4175998"/>
                <a:ext cx="5721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Connector 36"/>
            <p:cNvCxnSpPr/>
            <p:nvPr/>
          </p:nvCxnSpPr>
          <p:spPr>
            <a:xfrm>
              <a:off x="3382302" y="1556792"/>
              <a:ext cx="1261706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779912" y="1268760"/>
              <a:ext cx="5040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3200" dirty="0" smtClean="0">
                  <a:latin typeface="Arial" pitchFamily="34" charset="0"/>
                  <a:cs typeface="Arial" pitchFamily="34" charset="0"/>
                </a:rPr>
                <a:t>**</a:t>
              </a:r>
              <a:endParaRPr lang="en-CA" sz="3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481615" y="1484784"/>
              <a:ext cx="218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3200" dirty="0" smtClean="0">
                  <a:latin typeface="Arial" pitchFamily="34" charset="0"/>
                  <a:cs typeface="Arial" pitchFamily="34" charset="0"/>
                </a:rPr>
                <a:t>*</a:t>
              </a:r>
              <a:endParaRPr lang="en-CA" sz="32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9" name="Picture 6" descr="Scarus schlegeli"/>
          <p:cNvPicPr>
            <a:picLocks noChangeAspect="1" noChangeArrowheads="1"/>
          </p:cNvPicPr>
          <p:nvPr/>
        </p:nvPicPr>
        <p:blipFill>
          <a:blip r:embed="rId4" cstate="print"/>
          <a:srcRect l="2330" r="4469" b="12009"/>
          <a:stretch>
            <a:fillRect/>
          </a:stretch>
        </p:blipFill>
        <p:spPr bwMode="auto">
          <a:xfrm>
            <a:off x="5760640" y="1124744"/>
            <a:ext cx="2339752" cy="1111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490" y="-171400"/>
            <a:ext cx="8643998" cy="114300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 err="1" smtClean="0"/>
              <a:t>Trophic</a:t>
            </a:r>
            <a:r>
              <a:rPr lang="en-CA" sz="3600" b="1" dirty="0" smtClean="0"/>
              <a:t> Group Responses</a:t>
            </a:r>
            <a:endParaRPr lang="en-CA" sz="3600" b="1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graphicFrame>
        <p:nvGraphicFramePr>
          <p:cNvPr id="24" name="Chart 23"/>
          <p:cNvGraphicFramePr/>
          <p:nvPr>
            <p:extLst>
              <p:ext uri="{D42A27DB-BD31-4B8C-83A1-F6EECF244321}">
                <p14:modId xmlns:p14="http://schemas.microsoft.com/office/powerpoint/2010/main" val="4152028505"/>
              </p:ext>
            </p:extLst>
          </p:nvPr>
        </p:nvGraphicFramePr>
        <p:xfrm>
          <a:off x="539552" y="3689648"/>
          <a:ext cx="806489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Chart 32"/>
          <p:cNvGraphicFramePr/>
          <p:nvPr>
            <p:extLst>
              <p:ext uri="{D42A27DB-BD31-4B8C-83A1-F6EECF244321}">
                <p14:modId xmlns:p14="http://schemas.microsoft.com/office/powerpoint/2010/main" val="3970268139"/>
              </p:ext>
            </p:extLst>
          </p:nvPr>
        </p:nvGraphicFramePr>
        <p:xfrm>
          <a:off x="179512" y="908720"/>
          <a:ext cx="396044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 rot="16200000">
            <a:off x="-1868421" y="3388702"/>
            <a:ext cx="4475071" cy="52322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CA" sz="2800" dirty="0" smtClean="0"/>
              <a:t>Density Km</a:t>
            </a:r>
            <a:r>
              <a:rPr lang="en-CA" sz="2800" baseline="30000" dirty="0" smtClean="0"/>
              <a:t>-2</a:t>
            </a:r>
            <a:r>
              <a:rPr lang="en-CA" sz="2800" dirty="0" smtClean="0"/>
              <a:t> (mean ± 95%CI) </a:t>
            </a:r>
            <a:endParaRPr lang="en-CA" sz="2800" baseline="30000" dirty="0"/>
          </a:p>
        </p:txBody>
      </p:sp>
      <p:graphicFrame>
        <p:nvGraphicFramePr>
          <p:cNvPr id="31" name="Chart 30"/>
          <p:cNvGraphicFramePr/>
          <p:nvPr>
            <p:extLst>
              <p:ext uri="{D42A27DB-BD31-4B8C-83A1-F6EECF244321}">
                <p14:modId xmlns:p14="http://schemas.microsoft.com/office/powerpoint/2010/main" val="2170524910"/>
              </p:ext>
            </p:extLst>
          </p:nvPr>
        </p:nvGraphicFramePr>
        <p:xfrm>
          <a:off x="5148064" y="980728"/>
          <a:ext cx="316835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868144" y="1124744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**</a:t>
            </a:r>
            <a:endParaRPr lang="en-CA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87824" y="1124744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**</a:t>
            </a:r>
            <a:endParaRPr lang="en-CA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1680" y="1124744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**</a:t>
            </a:r>
            <a:endParaRPr lang="en-CA" sz="3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547664" y="1484784"/>
            <a:ext cx="90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807904" y="1484784"/>
            <a:ext cx="90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987824" y="4005064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**</a:t>
            </a:r>
            <a:endParaRPr lang="en-CA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91680" y="4005064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**</a:t>
            </a:r>
            <a:endParaRPr lang="en-CA" sz="3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547664" y="4365104"/>
            <a:ext cx="90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807904" y="4365104"/>
            <a:ext cx="90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9" descr="Chaetodon trifasciatus"/>
          <p:cNvPicPr>
            <a:picLocks noChangeAspect="1" noChangeArrowheads="1"/>
          </p:cNvPicPr>
          <p:nvPr/>
        </p:nvPicPr>
        <p:blipFill>
          <a:blip r:embed="rId6" cstate="print">
            <a:grayscl/>
            <a:lum bright="10000"/>
          </a:blip>
          <a:stretch>
            <a:fillRect/>
          </a:stretch>
        </p:blipFill>
        <p:spPr bwMode="auto">
          <a:xfrm>
            <a:off x="3915438" y="1342075"/>
            <a:ext cx="1313124" cy="957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" descr="Chromis ternatensis"/>
          <p:cNvPicPr>
            <a:picLocks noChangeAspect="1" noChangeArrowheads="1"/>
          </p:cNvPicPr>
          <p:nvPr/>
        </p:nvPicPr>
        <p:blipFill>
          <a:blip r:embed="rId7" cstate="print">
            <a:lum bright="10000"/>
          </a:blip>
          <a:srcRect l="5903" t="8824" r="8067" b="17647"/>
          <a:stretch>
            <a:fillRect/>
          </a:stretch>
        </p:blipFill>
        <p:spPr bwMode="auto">
          <a:xfrm>
            <a:off x="4007712" y="3901407"/>
            <a:ext cx="1235658" cy="792088"/>
          </a:xfrm>
          <a:prstGeom prst="rect">
            <a:avLst/>
          </a:prstGeom>
          <a:noFill/>
        </p:spPr>
      </p:pic>
      <p:pic>
        <p:nvPicPr>
          <p:cNvPr id="34" name="Picture 4" descr="Ctenochaetus binotatus"/>
          <p:cNvPicPr>
            <a:picLocks noChangeAspect="1" noChangeArrowheads="1"/>
          </p:cNvPicPr>
          <p:nvPr/>
        </p:nvPicPr>
        <p:blipFill>
          <a:blip r:embed="rId8" cstate="print"/>
          <a:srcRect l="6488" t="6300" r="10825" b="24401"/>
          <a:stretch>
            <a:fillRect/>
          </a:stretch>
        </p:blipFill>
        <p:spPr bwMode="auto">
          <a:xfrm>
            <a:off x="7020272" y="1073310"/>
            <a:ext cx="1800200" cy="1131554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804" y="-171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Summary</a:t>
            </a:r>
            <a:endParaRPr lang="en-CA" sz="3600" b="1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602128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Does fishing impact shark abundance?</a:t>
            </a:r>
          </a:p>
          <a:p>
            <a:pPr marL="914400" lvl="1" indent="-514350"/>
            <a:r>
              <a:rPr lang="en-US" b="1" dirty="0" smtClean="0">
                <a:solidFill>
                  <a:srgbClr val="FF0000"/>
                </a:solidFill>
              </a:rPr>
              <a:t>YES</a:t>
            </a:r>
          </a:p>
          <a:p>
            <a:pPr marL="514350" indent="-514350">
              <a:buFont typeface="+mj-lt"/>
              <a:buAutoNum type="arabicPeriod"/>
            </a:pPr>
            <a:endParaRPr lang="en-US" sz="1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 changes in the abundance of sharks affect the structure of the reef fish community?</a:t>
            </a:r>
          </a:p>
          <a:p>
            <a:pPr marL="914400" lvl="1" indent="-514350"/>
            <a:r>
              <a:rPr lang="en-US" b="1" dirty="0" smtClean="0">
                <a:solidFill>
                  <a:srgbClr val="FF0000"/>
                </a:solidFill>
              </a:rPr>
              <a:t>YES</a:t>
            </a:r>
          </a:p>
          <a:p>
            <a:pPr marL="914400" lvl="1" indent="-514350"/>
            <a:r>
              <a:rPr lang="en-US" dirty="0" err="1" smtClean="0"/>
              <a:t>Meso</a:t>
            </a:r>
            <a:r>
              <a:rPr lang="en-US" dirty="0" smtClean="0"/>
              <a:t>-predator release of </a:t>
            </a:r>
            <a:r>
              <a:rPr lang="en-US" b="1" dirty="0"/>
              <a:t>c</a:t>
            </a:r>
            <a:r>
              <a:rPr lang="en-US" b="1" dirty="0" smtClean="0"/>
              <a:t>arnivores </a:t>
            </a:r>
            <a:r>
              <a:rPr lang="en-US" dirty="0" smtClean="0"/>
              <a:t>and</a:t>
            </a:r>
            <a:r>
              <a:rPr lang="en-US" b="1" dirty="0" smtClean="0"/>
              <a:t> </a:t>
            </a:r>
            <a:r>
              <a:rPr lang="en-US" dirty="0" smtClean="0"/>
              <a:t>subsequent trophic cascade during disturbances with </a:t>
            </a:r>
            <a:r>
              <a:rPr lang="en-US" b="1" dirty="0"/>
              <a:t>h</a:t>
            </a:r>
            <a:r>
              <a:rPr lang="en-US" b="1" dirty="0" smtClean="0"/>
              <a:t>erbivores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1900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</a:t>
            </a:r>
            <a:r>
              <a:rPr lang="en-US" dirty="0" smtClean="0"/>
              <a:t>o benthic disturbances </a:t>
            </a:r>
            <a:r>
              <a:rPr lang="en-US" dirty="0"/>
              <a:t>alter fish communities? Are there synergistic effects of </a:t>
            </a:r>
            <a:r>
              <a:rPr lang="en-US" dirty="0" smtClean="0"/>
              <a:t>top-down </a:t>
            </a:r>
            <a:r>
              <a:rPr lang="en-US" dirty="0"/>
              <a:t>and </a:t>
            </a:r>
            <a:r>
              <a:rPr lang="en-US" dirty="0" smtClean="0"/>
              <a:t>bottom-up processes?</a:t>
            </a:r>
          </a:p>
          <a:p>
            <a:pPr marL="914400" lvl="1" indent="-514350"/>
            <a:r>
              <a:rPr lang="en-US" b="1" dirty="0" smtClean="0">
                <a:solidFill>
                  <a:srgbClr val="FF0000"/>
                </a:solidFill>
              </a:rPr>
              <a:t>YES</a:t>
            </a:r>
          </a:p>
          <a:p>
            <a:pPr marL="914400" lvl="1" indent="-514350"/>
            <a:r>
              <a:rPr lang="en-US" b="1" dirty="0" smtClean="0"/>
              <a:t>Herbivores, </a:t>
            </a:r>
            <a:r>
              <a:rPr lang="en-US" b="1" dirty="0" err="1"/>
              <a:t>p</a:t>
            </a:r>
            <a:r>
              <a:rPr lang="en-US" b="1" dirty="0" err="1" smtClean="0"/>
              <a:t>lanktivores</a:t>
            </a:r>
            <a:r>
              <a:rPr lang="en-US" b="1" dirty="0" smtClean="0"/>
              <a:t> </a:t>
            </a:r>
            <a:r>
              <a:rPr lang="en-US" dirty="0" smtClean="0"/>
              <a:t>and </a:t>
            </a:r>
            <a:r>
              <a:rPr lang="en-US" b="1" dirty="0" err="1"/>
              <a:t>c</a:t>
            </a:r>
            <a:r>
              <a:rPr lang="en-US" b="1" dirty="0" err="1" smtClean="0"/>
              <a:t>orallivores</a:t>
            </a:r>
            <a:r>
              <a:rPr lang="en-US" dirty="0" smtClean="0"/>
              <a:t> show responses to changes in coral and algal cover</a:t>
            </a:r>
          </a:p>
          <a:p>
            <a:pPr marL="914400" lvl="1" indent="-514350"/>
            <a:r>
              <a:rPr lang="en-US" b="1" dirty="0" err="1" smtClean="0"/>
              <a:t>Detritivores</a:t>
            </a:r>
            <a:r>
              <a:rPr lang="en-US" dirty="0" smtClean="0"/>
              <a:t> </a:t>
            </a:r>
            <a:r>
              <a:rPr lang="en-US" dirty="0"/>
              <a:t>show synergistic responses</a:t>
            </a:r>
          </a:p>
          <a:p>
            <a:pPr marL="914400" lvl="1" indent="-51435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/>
          <a:lstStyle/>
          <a:p>
            <a:r>
              <a:rPr lang="en-CA" dirty="0" smtClean="0"/>
              <a:t>Herbivores – more abundant on </a:t>
            </a:r>
            <a:r>
              <a:rPr lang="en-CA" dirty="0" err="1" smtClean="0"/>
              <a:t>unfished</a:t>
            </a:r>
            <a:r>
              <a:rPr lang="en-CA" dirty="0" smtClean="0"/>
              <a:t> reefs where more sharks are present</a:t>
            </a:r>
          </a:p>
          <a:p>
            <a:r>
              <a:rPr lang="en-CA" dirty="0" smtClean="0"/>
              <a:t>Central to recovery of reefs from processes that result in the loss of coral cover</a:t>
            </a:r>
          </a:p>
          <a:p>
            <a:r>
              <a:rPr lang="en-CA" dirty="0" smtClean="0"/>
              <a:t>Implications for reef resilience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85804" y="-171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Significance: Resilience</a:t>
            </a:r>
            <a:endParaRPr lang="en-CA" sz="3600" b="1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692696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 smtClean="0"/>
              <a:t>Acknowledgements</a:t>
            </a:r>
            <a:endParaRPr lang="en-CA" sz="3600" b="1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764704"/>
            <a:ext cx="9144000" cy="1444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9976" t="8070" r="10216"/>
          <a:stretch>
            <a:fillRect/>
          </a:stretch>
        </p:blipFill>
        <p:spPr bwMode="auto">
          <a:xfrm>
            <a:off x="3740905" y="4002784"/>
            <a:ext cx="1884177" cy="1339859"/>
          </a:xfrm>
          <a:prstGeom prst="rect">
            <a:avLst/>
          </a:prstGeom>
          <a:blipFill dpi="0" rotWithShape="1">
            <a:blip r:embed="rId4" cstate="print">
              <a:alphaModFix amt="0"/>
            </a:blip>
            <a:srcRect l="9976" t="8070" r="10216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6486" y="3717032"/>
            <a:ext cx="977962" cy="170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1700808"/>
            <a:ext cx="2137621" cy="86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96520" y="3717032"/>
            <a:ext cx="1714512" cy="175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920" y="1772816"/>
            <a:ext cx="215538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702376" y="1095127"/>
            <a:ext cx="2148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Funding/Data</a:t>
            </a:r>
            <a:endParaRPr lang="en-CA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1124744"/>
            <a:ext cx="32793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Field/lab assistance</a:t>
            </a:r>
          </a:p>
          <a:p>
            <a:endParaRPr lang="en-US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Dr. Jim Underwood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Mike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Cappo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AIMS Monitoring Team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Conrad Speed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Owen O’Shea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Rachelle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Ninio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99137" y="3111351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Places</a:t>
            </a:r>
            <a:endParaRPr lang="en-CA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4581128"/>
            <a:ext cx="2855910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Helpful Insights</a:t>
            </a:r>
          </a:p>
          <a:p>
            <a:endParaRPr lang="en-US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Dr. Donald Jackson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Dr. Brian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Shuter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CA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10885</TotalTime>
  <Words>757</Words>
  <Application>Microsoft Office PowerPoint</Application>
  <PresentationFormat>On-screen Show (4:3)</PresentationFormat>
  <Paragraphs>152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Taken out of context: the effects of shark removal in the dynamic environment of a coral reef   </vt:lpstr>
      <vt:lpstr>PowerPoint Presentation</vt:lpstr>
      <vt:lpstr>Aims</vt:lpstr>
      <vt:lpstr>PowerPoint Presentation</vt:lpstr>
      <vt:lpstr>PowerPoint Presentation</vt:lpstr>
      <vt:lpstr>Fished Reefs: Coral Bleaching</vt:lpstr>
      <vt:lpstr>PowerPoint Presentation</vt:lpstr>
      <vt:lpstr>Treatments: Fishing and Disturbance</vt:lpstr>
      <vt:lpstr>Shark Community Data: BRUVS</vt:lpstr>
      <vt:lpstr>Trophic Structure of Coral Reef Fishes</vt:lpstr>
      <vt:lpstr>Results: Shark Density (permuted ANOVA)</vt:lpstr>
      <vt:lpstr>Differences in Trophic Structure (RDA)</vt:lpstr>
      <vt:lpstr>Trophic Group Responses: Carnivores</vt:lpstr>
      <vt:lpstr>Trophic Group Responses: Herbivores</vt:lpstr>
      <vt:lpstr>Trophic Group Responses</vt:lpstr>
      <vt:lpstr>Summary</vt:lpstr>
      <vt:lpstr>Significance: Resilience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removal of apex predators on community structure of reef fishes in the western Indian Ocean</dc:title>
  <dc:creator>Jonathan Ruppert</dc:creator>
  <cp:lastModifiedBy>Mark Meekan</cp:lastModifiedBy>
  <cp:revision>345</cp:revision>
  <dcterms:created xsi:type="dcterms:W3CDTF">2010-05-05T07:22:34Z</dcterms:created>
  <dcterms:modified xsi:type="dcterms:W3CDTF">2012-07-08T21:56:35Z</dcterms:modified>
</cp:coreProperties>
</file>